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256" r:id="rId2"/>
    <p:sldId id="257" r:id="rId3"/>
    <p:sldId id="258" r:id="rId4"/>
    <p:sldId id="273" r:id="rId5"/>
    <p:sldId id="259" r:id="rId6"/>
    <p:sldId id="260" r:id="rId7"/>
    <p:sldId id="261" r:id="rId8"/>
    <p:sldId id="262" r:id="rId9"/>
    <p:sldId id="263" r:id="rId10"/>
    <p:sldId id="274" r:id="rId11"/>
    <p:sldId id="275" r:id="rId12"/>
    <p:sldId id="278" r:id="rId13"/>
    <p:sldId id="281" r:id="rId14"/>
    <p:sldId id="279" r:id="rId15"/>
    <p:sldId id="282" r:id="rId16"/>
    <p:sldId id="280" r:id="rId17"/>
    <p:sldId id="283"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71" autoAdjust="0"/>
  </p:normalViewPr>
  <p:slideViewPr>
    <p:cSldViewPr snapToGrid="0">
      <p:cViewPr varScale="1">
        <p:scale>
          <a:sx n="96" d="100"/>
          <a:sy n="96" d="100"/>
        </p:scale>
        <p:origin x="144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FD9B0-0E5D-4043-BB5C-014C02E6A25A}" type="datetimeFigureOut">
              <a:rPr lang="en-SG" smtClean="0"/>
              <a:t>1/7/2019</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6A082-BA5C-46D5-9687-7BCB55117929}" type="slidenum">
              <a:rPr lang="en-SG" smtClean="0"/>
              <a:t>‹#›</a:t>
            </a:fld>
            <a:endParaRPr lang="en-SG"/>
          </a:p>
        </p:txBody>
      </p:sp>
    </p:spTree>
    <p:extLst>
      <p:ext uri="{BB962C8B-B14F-4D97-AF65-F5344CB8AC3E}">
        <p14:creationId xmlns:p14="http://schemas.microsoft.com/office/powerpoint/2010/main" val="338211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zh.wikipedia.org/wiki/%E7%94%9F%E7%89%A9%E5%A4%A7%E5%88%86%E5%AD%90" TargetMode="External"/><Relationship Id="rId7" Type="http://schemas.openxmlformats.org/officeDocument/2006/relationships/hyperlink" Target="https://zh.wikipedia.org/wiki/%E7%94%9F%E5%91%BD"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zh.wikipedia.org/wiki/%E5%8F%91%E8%82%B2%E7%94%9F%E7%89%A9%E5%AD%A6" TargetMode="External"/><Relationship Id="rId5" Type="http://schemas.openxmlformats.org/officeDocument/2006/relationships/hyperlink" Target="https://zh.wikipedia.org/wiki/%E7%94%9F%E7%89%A9" TargetMode="External"/><Relationship Id="rId4" Type="http://schemas.openxmlformats.org/officeDocument/2006/relationships/hyperlink" Target="https://zh.wikipedia.org/wiki/%E9%81%BA%E5%82%B3"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ink.zhihu.com/?target=http://www.baidu.com/s?wd%3D%E6%85%95%E5%AE%B9%E5%A4%8D%26ie%3Dgbk%26tn%3DSE_hldp00990_u6vqbx10"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baike.baidu.com/item/%E7%8E%8B%E8%AF%AD%E5%AB%A3" TargetMode="External"/><Relationship Id="rId4" Type="http://schemas.openxmlformats.org/officeDocument/2006/relationships/hyperlink" Target="https://link.zhihu.com/?target=http://www.baidu.com/s?wd%3D%E7%87%95%E5%9B%BD%26ie%3Dgbk%26tn%3DSE_hldp00990_u6vqbx1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我们今天的标题是</a:t>
            </a:r>
            <a:r>
              <a:rPr lang="en-SG" sz="1200" kern="1200" dirty="0">
                <a:solidFill>
                  <a:schemeClr val="tx1"/>
                </a:solidFill>
                <a:effectLst/>
                <a:latin typeface="+mn-lt"/>
                <a:ea typeface="+mn-ea"/>
                <a:cs typeface="+mn-cs"/>
              </a:rPr>
              <a:t>LNA</a:t>
            </a:r>
            <a:r>
              <a:rPr lang="zh-CN" altLang="en-US" sz="1200" kern="1200" dirty="0">
                <a:solidFill>
                  <a:schemeClr val="tx1"/>
                </a:solidFill>
                <a:effectLst/>
                <a:latin typeface="+mn-lt"/>
                <a:ea typeface="+mn-ea"/>
                <a:cs typeface="+mn-cs"/>
              </a:rPr>
              <a:t>，大家知道</a:t>
            </a:r>
            <a:r>
              <a:rPr lang="en-SG" sz="1200" kern="1200" dirty="0">
                <a:solidFill>
                  <a:schemeClr val="tx1"/>
                </a:solidFill>
                <a:effectLst/>
                <a:latin typeface="+mn-lt"/>
                <a:ea typeface="+mn-ea"/>
                <a:cs typeface="+mn-cs"/>
              </a:rPr>
              <a:t>LNA</a:t>
            </a:r>
            <a:r>
              <a:rPr lang="zh-CN" altLang="en-US" sz="1200" kern="1200" dirty="0">
                <a:solidFill>
                  <a:schemeClr val="tx1"/>
                </a:solidFill>
                <a:effectLst/>
                <a:latin typeface="+mn-lt"/>
                <a:ea typeface="+mn-ea"/>
                <a:cs typeface="+mn-cs"/>
              </a:rPr>
              <a:t>是什么吗？ 看到</a:t>
            </a:r>
            <a:r>
              <a:rPr lang="en-SG" sz="1200" kern="1200" dirty="0">
                <a:solidFill>
                  <a:schemeClr val="tx1"/>
                </a:solidFill>
                <a:effectLst/>
                <a:latin typeface="+mn-lt"/>
                <a:ea typeface="+mn-ea"/>
                <a:cs typeface="+mn-cs"/>
              </a:rPr>
              <a:t>LNA</a:t>
            </a:r>
            <a:r>
              <a:rPr lang="zh-CN" altLang="en-US" sz="1200" kern="1200" dirty="0">
                <a:solidFill>
                  <a:schemeClr val="tx1"/>
                </a:solidFill>
                <a:effectLst/>
                <a:latin typeface="+mn-lt"/>
                <a:ea typeface="+mn-ea"/>
                <a:cs typeface="+mn-cs"/>
              </a:rPr>
              <a:t>有没有想到什么别的东西？</a:t>
            </a:r>
            <a:endParaRPr lang="en-SG" sz="1200" kern="1200" dirty="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1</a:t>
            </a:fld>
            <a:endParaRPr lang="en-SG"/>
          </a:p>
        </p:txBody>
      </p:sp>
    </p:spTree>
    <p:extLst>
      <p:ext uri="{BB962C8B-B14F-4D97-AF65-F5344CB8AC3E}">
        <p14:creationId xmlns:p14="http://schemas.microsoft.com/office/powerpoint/2010/main" val="61004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a:solidFill>
                  <a:schemeClr val="tx1"/>
                </a:solidFill>
                <a:effectLst/>
                <a:latin typeface="+mn-lt"/>
                <a:ea typeface="+mn-ea"/>
                <a:cs typeface="+mn-cs"/>
              </a:rPr>
              <a:t>1 </a:t>
            </a:r>
            <a:r>
              <a:rPr lang="zh-CN" altLang="en-US" sz="1200" kern="1200" dirty="0">
                <a:solidFill>
                  <a:schemeClr val="tx1"/>
                </a:solidFill>
                <a:effectLst/>
                <a:latin typeface="+mn-lt"/>
                <a:ea typeface="+mn-ea"/>
                <a:cs typeface="+mn-cs"/>
              </a:rPr>
              <a:t>沉浸于物质，特质金钱等等：只会越来越空虚，因为人心是肉做的，任何物件都无法完全满足人心</a:t>
            </a:r>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2 </a:t>
            </a:r>
            <a:r>
              <a:rPr lang="zh-CN" altLang="en-US" sz="1200" kern="1200" dirty="0">
                <a:solidFill>
                  <a:schemeClr val="tx1"/>
                </a:solidFill>
                <a:effectLst/>
                <a:latin typeface="+mn-lt"/>
                <a:ea typeface="+mn-ea"/>
                <a:cs typeface="+mn-cs"/>
              </a:rPr>
              <a:t>忙碌于事情，特质事业、工作：没有价值认可的事情，做多了就烧焦了</a:t>
            </a:r>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3 </a:t>
            </a:r>
            <a:r>
              <a:rPr lang="zh-CN" altLang="en-US" sz="1200" kern="1200" dirty="0">
                <a:solidFill>
                  <a:schemeClr val="tx1"/>
                </a:solidFill>
                <a:effectLst/>
                <a:latin typeface="+mn-lt"/>
                <a:ea typeface="+mn-ea"/>
                <a:cs typeface="+mn-cs"/>
              </a:rPr>
              <a:t>寻求心灵慰藉：艺术，游戏，孩子：人的灵魂体之生命喜欢但是不是为这些事情设计创造的所以一定无法得到圆满</a:t>
            </a:r>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4 </a:t>
            </a:r>
            <a:r>
              <a:rPr lang="zh-CN" altLang="en-US" sz="1200" kern="1200" dirty="0">
                <a:solidFill>
                  <a:schemeClr val="tx1"/>
                </a:solidFill>
                <a:effectLst/>
                <a:latin typeface="+mn-lt"/>
                <a:ea typeface="+mn-ea"/>
                <a:cs typeface="+mn-cs"/>
              </a:rPr>
              <a:t>投身信仰：科学的终极就是信仰的开端。但是世上信仰千万（千万人级别的就有九个，千万一下的更是不计其数），哪个才是属于你的？</a:t>
            </a:r>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10</a:t>
            </a:fld>
            <a:endParaRPr lang="en-SG"/>
          </a:p>
        </p:txBody>
      </p:sp>
    </p:spTree>
    <p:extLst>
      <p:ext uri="{BB962C8B-B14F-4D97-AF65-F5344CB8AC3E}">
        <p14:creationId xmlns:p14="http://schemas.microsoft.com/office/powerpoint/2010/main" val="306202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zh-CN" dirty="0"/>
              <a:t>1. 【</a:t>
            </a:r>
            <a:r>
              <a:rPr lang="zh-CN" altLang="en-US" dirty="0"/>
              <a:t>创</a:t>
            </a:r>
            <a:r>
              <a:rPr lang="en-US" altLang="zh-CN" dirty="0"/>
              <a:t>1:1】</a:t>
            </a:r>
            <a:r>
              <a:rPr lang="zh-CN" altLang="en-US" dirty="0"/>
              <a:t>起初　神创造天地。</a:t>
            </a:r>
          </a:p>
          <a:p>
            <a:pPr marL="0" indent="0">
              <a:buNone/>
            </a:pPr>
            <a:r>
              <a:rPr lang="en-US" altLang="zh-CN" dirty="0"/>
              <a:t>【</a:t>
            </a:r>
            <a:r>
              <a:rPr lang="zh-CN" altLang="en-US" dirty="0"/>
              <a:t>创</a:t>
            </a:r>
            <a:r>
              <a:rPr lang="en-US" altLang="zh-CN" dirty="0"/>
              <a:t>1:2】</a:t>
            </a:r>
            <a:r>
              <a:rPr lang="zh-CN" altLang="en-US" dirty="0"/>
              <a:t>地是空虚混沌，渊面黑暗；　神的灵运行在水面上。</a:t>
            </a:r>
          </a:p>
          <a:p>
            <a:pPr marL="0" indent="0">
              <a:buNone/>
            </a:pPr>
            <a:r>
              <a:rPr lang="en-US" altLang="zh-CN" dirty="0"/>
              <a:t>【</a:t>
            </a:r>
            <a:r>
              <a:rPr lang="zh-CN" altLang="en-US" dirty="0"/>
              <a:t>创</a:t>
            </a:r>
            <a:r>
              <a:rPr lang="en-US" altLang="zh-CN" dirty="0"/>
              <a:t>1:26】</a:t>
            </a:r>
            <a:r>
              <a:rPr lang="zh-CN" altLang="en-US" dirty="0"/>
              <a:t>　神说：“我们要照着我们的形像，按着我们的样式造人，使他们管理海里的鱼、空中的鸟、地上的牲畜和全地，并地上所爬的一切昆虫。”</a:t>
            </a:r>
          </a:p>
          <a:p>
            <a:pPr marL="0" indent="0">
              <a:buNone/>
            </a:pPr>
            <a:r>
              <a:rPr lang="en-US" altLang="zh-CN" dirty="0"/>
              <a:t>【</a:t>
            </a:r>
            <a:r>
              <a:rPr lang="zh-CN" altLang="en-US" dirty="0"/>
              <a:t>创</a:t>
            </a:r>
            <a:r>
              <a:rPr lang="en-US" altLang="zh-CN" dirty="0"/>
              <a:t>1:27】</a:t>
            </a:r>
            <a:r>
              <a:rPr lang="zh-CN" altLang="en-US" dirty="0"/>
              <a:t>　神就照着自己的形像造人，乃是照着他的形像造男造女。</a:t>
            </a:r>
            <a:endParaRPr lang="en-SG"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约</a:t>
            </a:r>
            <a:r>
              <a:rPr lang="en-US" altLang="zh-CN" dirty="0"/>
              <a:t>3:16】“</a:t>
            </a:r>
            <a:r>
              <a:rPr lang="zh-CN" altLang="en-US" dirty="0"/>
              <a:t>　神爱世人，甚至将他的独生子赐给他们，叫一切信他的，不至灭亡，反得永生。</a:t>
            </a:r>
            <a:endParaRPr lang="en-SG" altLang="zh-CN" dirty="0"/>
          </a:p>
          <a:p>
            <a:pPr marL="0" indent="0">
              <a:buNone/>
            </a:pPr>
            <a:endParaRPr lang="en-SG" dirty="0"/>
          </a:p>
          <a:p>
            <a:pPr marL="0" indent="0">
              <a:buNone/>
            </a:pPr>
            <a:endParaRPr lang="en-SG" dirty="0"/>
          </a:p>
          <a:p>
            <a:pPr marL="0" indent="0">
              <a:buNone/>
            </a:pPr>
            <a:r>
              <a:rPr lang="en-US" altLang="zh-CN" sz="1200" b="1" i="0" kern="1200" dirty="0">
                <a:solidFill>
                  <a:schemeClr val="tx1"/>
                </a:solidFill>
                <a:effectLst/>
                <a:latin typeface="+mn-lt"/>
                <a:ea typeface="+mn-ea"/>
                <a:cs typeface="+mn-cs"/>
              </a:rPr>
              <a:t>2. </a:t>
            </a:r>
            <a:r>
              <a:rPr lang="zh-CN" altLang="en-US" sz="1200" b="1" i="0" kern="1200" dirty="0">
                <a:solidFill>
                  <a:schemeClr val="tx1"/>
                </a:solidFill>
                <a:effectLst/>
                <a:latin typeface="+mn-lt"/>
                <a:ea typeface="+mn-ea"/>
                <a:cs typeface="+mn-cs"/>
              </a:rPr>
              <a:t>人为什么需要信耶稣？为什么需要被称义？上面的经文提供了答案：“因为世人都犯了罪，亏缺了神的荣耀。” 圣经启示说，必须 由神自己把祂的义“加在”罪人身上。简单地说，神要用信基督的办法，解决人的罪与死的问题。</a:t>
            </a:r>
            <a:endParaRPr lang="en-SG" altLang="zh-CN" sz="1200" b="1" i="0" kern="1200" dirty="0">
              <a:solidFill>
                <a:schemeClr val="tx1"/>
              </a:solidFill>
              <a:effectLst/>
              <a:latin typeface="+mn-lt"/>
              <a:ea typeface="+mn-ea"/>
              <a:cs typeface="+mn-cs"/>
            </a:endParaRPr>
          </a:p>
          <a:p>
            <a:pPr marL="0" indent="0">
              <a:buNone/>
            </a:pPr>
            <a:endParaRPr lang="en-SG"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a:solidFill>
                  <a:schemeClr val="tx1"/>
                </a:solidFill>
                <a:effectLst/>
                <a:latin typeface="+mn-lt"/>
                <a:ea typeface="+mn-ea"/>
                <a:cs typeface="+mn-cs"/>
              </a:rPr>
              <a:t>3.  </a:t>
            </a:r>
            <a:r>
              <a:rPr lang="en-US" altLang="zh-CN" sz="1200" dirty="0"/>
              <a:t>【</a:t>
            </a:r>
            <a:r>
              <a:rPr lang="zh-CN" altLang="en-US" sz="1200" dirty="0"/>
              <a:t>诗</a:t>
            </a:r>
            <a:r>
              <a:rPr lang="en-US" altLang="zh-CN" sz="1200" dirty="0"/>
              <a:t>103:8-14】</a:t>
            </a:r>
            <a:r>
              <a:rPr lang="zh-CN" altLang="en-US" sz="1200" dirty="0"/>
              <a:t>耶和华有怜悯，有恩典，不轻易发怒，且有丰盛的慈爱。他不长久责备，也不永远怀怒。他没有按我们的罪过待我们，也没有照我们的罪孽报应我们。天离地何等的高，他的慈爱向敬畏他的人也是何等的大；东离西有多远，他叫我们的过犯离我们也有多远。父亲怎样怜恤他的儿女，耶和华也怎样怜恤敬畏他的人。因为他知道我们的本体，思念我们不过是尘土。 </a:t>
            </a:r>
            <a:endParaRPr lang="en-SG"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因为神是照着我们的样式接纳并爱我们的，他的爱是</a:t>
            </a:r>
            <a:r>
              <a:rPr lang="en-US" altLang="zh-CN" sz="1200" dirty="0"/>
              <a:t>unconditional</a:t>
            </a:r>
            <a:r>
              <a:rPr lang="zh-CN" altLang="en-US" sz="1200" dirty="0"/>
              <a:t>的完全无条件的，凡是只有无条件的爱才能真正建造一个人</a:t>
            </a:r>
            <a:endParaRPr lang="en-SG" altLang="zh-CN" sz="1200" dirty="0"/>
          </a:p>
          <a:p>
            <a:pPr marL="0" indent="0">
              <a:buNone/>
            </a:pPr>
            <a:endParaRPr lang="en-SG" dirty="0"/>
          </a:p>
          <a:p>
            <a:pPr marL="0" indent="0">
              <a:buNone/>
            </a:pPr>
            <a:r>
              <a:rPr lang="en-US" altLang="zh-CN" dirty="0"/>
              <a:t>4. </a:t>
            </a:r>
            <a:r>
              <a:rPr lang="zh-CN" altLang="en-US" dirty="0"/>
              <a:t>我的爱不再是戴着有色眼镜的了，甚至跳出了爸妈从小对我的影响，我在学着如果去爱一个人，就想着耶稣基督是如何爱我的，我换位思考，就能体谅和接纳别人的一切问题，不论是骄傲、算计、鄙视、侮辱、误会。</a:t>
            </a:r>
            <a:endParaRPr lang="en-SG" altLang="zh-CN" dirty="0"/>
          </a:p>
          <a:p>
            <a:pPr marL="0" indent="0">
              <a:buNone/>
            </a:pPr>
            <a:endParaRPr lang="en-SG" dirty="0"/>
          </a:p>
          <a:p>
            <a:pPr marL="0" indent="0">
              <a:buNone/>
            </a:pPr>
            <a:r>
              <a:rPr lang="zh-CN" altLang="en-US" dirty="0"/>
              <a:t>德文事件</a:t>
            </a:r>
            <a:endParaRPr lang="en-SG" altLang="zh-CN" dirty="0"/>
          </a:p>
          <a:p>
            <a:pPr marL="0" indent="0">
              <a:buNone/>
            </a:pPr>
            <a:r>
              <a:rPr lang="en-US" altLang="zh-CN" dirty="0"/>
              <a:t>Project partner</a:t>
            </a:r>
            <a:r>
              <a:rPr lang="zh-CN" altLang="en-US" dirty="0"/>
              <a:t>事件</a:t>
            </a:r>
            <a:endParaRPr lang="en-SG" altLang="zh-CN" dirty="0"/>
          </a:p>
          <a:p>
            <a:pPr marL="0" indent="0">
              <a:buNone/>
            </a:pPr>
            <a:r>
              <a:rPr lang="zh-CN" altLang="en-US" dirty="0"/>
              <a:t>杨洁事件</a:t>
            </a:r>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11</a:t>
            </a:fld>
            <a:endParaRPr lang="en-SG"/>
          </a:p>
        </p:txBody>
      </p:sp>
    </p:spTree>
    <p:extLst>
      <p:ext uri="{BB962C8B-B14F-4D97-AF65-F5344CB8AC3E}">
        <p14:creationId xmlns:p14="http://schemas.microsoft.com/office/powerpoint/2010/main" val="76562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zh-CN" dirty="0"/>
              <a:t>1. 【</a:t>
            </a:r>
            <a:r>
              <a:rPr lang="zh-CN" altLang="en-US" dirty="0"/>
              <a:t>创</a:t>
            </a:r>
            <a:r>
              <a:rPr lang="en-US" altLang="zh-CN" dirty="0"/>
              <a:t>1:1】</a:t>
            </a:r>
            <a:r>
              <a:rPr lang="zh-CN" altLang="en-US" dirty="0"/>
              <a:t>起初　神创造天地。</a:t>
            </a:r>
          </a:p>
          <a:p>
            <a:pPr marL="0" indent="0">
              <a:buNone/>
            </a:pPr>
            <a:r>
              <a:rPr lang="en-US" altLang="zh-CN" dirty="0"/>
              <a:t>【</a:t>
            </a:r>
            <a:r>
              <a:rPr lang="zh-CN" altLang="en-US" dirty="0"/>
              <a:t>创</a:t>
            </a:r>
            <a:r>
              <a:rPr lang="en-US" altLang="zh-CN" dirty="0"/>
              <a:t>1:2】</a:t>
            </a:r>
            <a:r>
              <a:rPr lang="zh-CN" altLang="en-US" dirty="0"/>
              <a:t>地是空虚混沌，渊面黑暗；　神的灵运行在水面上。</a:t>
            </a:r>
          </a:p>
          <a:p>
            <a:pPr marL="0" indent="0">
              <a:buNone/>
            </a:pPr>
            <a:r>
              <a:rPr lang="en-US" altLang="zh-CN" dirty="0"/>
              <a:t>【</a:t>
            </a:r>
            <a:r>
              <a:rPr lang="zh-CN" altLang="en-US" dirty="0"/>
              <a:t>创</a:t>
            </a:r>
            <a:r>
              <a:rPr lang="en-US" altLang="zh-CN" dirty="0"/>
              <a:t>1:26】</a:t>
            </a:r>
            <a:r>
              <a:rPr lang="zh-CN" altLang="en-US" dirty="0"/>
              <a:t>　神说：“我们要照着我们的形像，按着我们的样式造人，使他们管理海里的鱼、空中的鸟、地上的牲畜和全地，并地上所爬的一切昆虫。”</a:t>
            </a:r>
          </a:p>
          <a:p>
            <a:pPr marL="0" indent="0">
              <a:buNone/>
            </a:pPr>
            <a:r>
              <a:rPr lang="en-US" altLang="zh-CN" dirty="0"/>
              <a:t>【</a:t>
            </a:r>
            <a:r>
              <a:rPr lang="zh-CN" altLang="en-US" dirty="0"/>
              <a:t>创</a:t>
            </a:r>
            <a:r>
              <a:rPr lang="en-US" altLang="zh-CN" dirty="0"/>
              <a:t>1:27】</a:t>
            </a:r>
            <a:r>
              <a:rPr lang="zh-CN" altLang="en-US" dirty="0"/>
              <a:t>　神就照着自己的形像造人，乃是照着他的形像造男造女。</a:t>
            </a:r>
            <a:endParaRPr lang="en-SG"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约</a:t>
            </a:r>
            <a:r>
              <a:rPr lang="en-US" altLang="zh-CN" dirty="0"/>
              <a:t>3:16】“</a:t>
            </a:r>
            <a:r>
              <a:rPr lang="zh-CN" altLang="en-US" dirty="0"/>
              <a:t>　神爱世人，甚至将他的独生子赐给他们，叫一切信他的，不至灭亡，反得永生。</a:t>
            </a:r>
            <a:endParaRPr lang="en-SG" altLang="zh-CN" dirty="0"/>
          </a:p>
          <a:p>
            <a:pPr marL="0" indent="0">
              <a:buNone/>
            </a:pPr>
            <a:endParaRPr lang="en-SG" dirty="0"/>
          </a:p>
          <a:p>
            <a:pPr marL="0" indent="0">
              <a:buNone/>
            </a:pPr>
            <a:endParaRPr lang="en-SG" dirty="0"/>
          </a:p>
          <a:p>
            <a:pPr marL="0" indent="0">
              <a:buNone/>
            </a:pPr>
            <a:r>
              <a:rPr lang="en-US" altLang="zh-CN" sz="1200" b="1" i="0" kern="1200" dirty="0">
                <a:solidFill>
                  <a:schemeClr val="tx1"/>
                </a:solidFill>
                <a:effectLst/>
                <a:latin typeface="+mn-lt"/>
                <a:ea typeface="+mn-ea"/>
                <a:cs typeface="+mn-cs"/>
              </a:rPr>
              <a:t>2. </a:t>
            </a:r>
            <a:r>
              <a:rPr lang="zh-CN" altLang="en-US" sz="1200" b="1" i="0" kern="1200" dirty="0">
                <a:solidFill>
                  <a:schemeClr val="tx1"/>
                </a:solidFill>
                <a:effectLst/>
                <a:latin typeface="+mn-lt"/>
                <a:ea typeface="+mn-ea"/>
                <a:cs typeface="+mn-cs"/>
              </a:rPr>
              <a:t>人为什么需要信耶稣？为什么需要被称义？上面的经文提供了答案：“因为世人都犯了罪，亏缺了神的荣耀。” 圣经启示说，必须 由神自己把祂的义“加在”罪人身上。简单地说，神要用信基督的办法，解决人的罪与死的问题。</a:t>
            </a:r>
            <a:endParaRPr lang="en-SG" altLang="zh-CN" sz="1200" b="1" i="0" kern="1200" dirty="0">
              <a:solidFill>
                <a:schemeClr val="tx1"/>
              </a:solidFill>
              <a:effectLst/>
              <a:latin typeface="+mn-lt"/>
              <a:ea typeface="+mn-ea"/>
              <a:cs typeface="+mn-cs"/>
            </a:endParaRPr>
          </a:p>
          <a:p>
            <a:pPr marL="0" indent="0">
              <a:buNone/>
            </a:pPr>
            <a:endParaRPr lang="en-SG"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a:solidFill>
                  <a:schemeClr val="tx1"/>
                </a:solidFill>
                <a:effectLst/>
                <a:latin typeface="+mn-lt"/>
                <a:ea typeface="+mn-ea"/>
                <a:cs typeface="+mn-cs"/>
              </a:rPr>
              <a:t>3.  </a:t>
            </a:r>
            <a:r>
              <a:rPr lang="en-US" altLang="zh-CN" sz="1200" dirty="0"/>
              <a:t>【</a:t>
            </a:r>
            <a:r>
              <a:rPr lang="zh-CN" altLang="en-US" sz="1200" dirty="0"/>
              <a:t>诗</a:t>
            </a:r>
            <a:r>
              <a:rPr lang="en-US" altLang="zh-CN" sz="1200" dirty="0"/>
              <a:t>103:8-14】</a:t>
            </a:r>
            <a:r>
              <a:rPr lang="zh-CN" altLang="en-US" sz="1200" dirty="0"/>
              <a:t>耶和华有怜悯，有恩典，不轻易发怒，且有丰盛的慈爱。他不长久责备，也不永远怀怒。他没有按我们的罪过待我们，也没有照我们的罪孽报应我们。天离地何等的高，他的慈爱向敬畏他的人也是何等的大；东离西有多远，他叫我们的过犯离我们也有多远。父亲怎样怜恤他的儿女，耶和华也怎样怜恤敬畏他的人。因为他知道我们的本体，思念我们不过是尘土。 </a:t>
            </a:r>
            <a:endParaRPr lang="en-SG"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因为神是照着我们的样式接纳并爱我们的，他的爱是</a:t>
            </a:r>
            <a:r>
              <a:rPr lang="en-US" altLang="zh-CN" sz="1200" dirty="0"/>
              <a:t>unconditional</a:t>
            </a:r>
            <a:r>
              <a:rPr lang="zh-CN" altLang="en-US" sz="1200" dirty="0"/>
              <a:t>的完全无条件的，凡是只有无条件的爱才能真正建造一个人</a:t>
            </a:r>
            <a:endParaRPr lang="en-SG" altLang="zh-CN" sz="1200" dirty="0"/>
          </a:p>
          <a:p>
            <a:pPr marL="0" indent="0">
              <a:buNone/>
            </a:pPr>
            <a:endParaRPr lang="en-SG" dirty="0"/>
          </a:p>
          <a:p>
            <a:pPr marL="0" indent="0">
              <a:buNone/>
            </a:pPr>
            <a:r>
              <a:rPr lang="en-US" altLang="zh-CN" dirty="0"/>
              <a:t>4. </a:t>
            </a:r>
            <a:r>
              <a:rPr lang="zh-CN" altLang="en-US" dirty="0"/>
              <a:t>我的爱不再是戴着有色眼镜的了，甚至跳出了爸妈从小对我的影响，我在学着如果去爱一个人，就想着耶稣基督是如何爱我的，我换位思考，就能体谅和接纳别人的一切问题，不论是骄傲、算计、鄙视、侮辱、误会。</a:t>
            </a:r>
            <a:endParaRPr lang="en-SG" altLang="zh-CN" dirty="0"/>
          </a:p>
          <a:p>
            <a:pPr marL="0" indent="0">
              <a:buNone/>
            </a:pPr>
            <a:endParaRPr lang="en-SG" dirty="0"/>
          </a:p>
          <a:p>
            <a:pPr marL="0" indent="0">
              <a:buNone/>
            </a:pPr>
            <a:r>
              <a:rPr lang="zh-CN" altLang="en-US" dirty="0"/>
              <a:t>德文事件</a:t>
            </a:r>
            <a:endParaRPr lang="en-SG" altLang="zh-CN" dirty="0"/>
          </a:p>
          <a:p>
            <a:pPr marL="0" indent="0">
              <a:buNone/>
            </a:pPr>
            <a:r>
              <a:rPr lang="en-US" altLang="zh-CN" dirty="0"/>
              <a:t>Project partner</a:t>
            </a:r>
            <a:r>
              <a:rPr lang="zh-CN" altLang="en-US" dirty="0"/>
              <a:t>事件</a:t>
            </a:r>
            <a:endParaRPr lang="en-SG" altLang="zh-CN" dirty="0"/>
          </a:p>
          <a:p>
            <a:pPr marL="0" indent="0">
              <a:buNone/>
            </a:pPr>
            <a:r>
              <a:rPr lang="zh-CN" altLang="en-US" dirty="0"/>
              <a:t>杨洁事件</a:t>
            </a:r>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13</a:t>
            </a:fld>
            <a:endParaRPr lang="en-SG"/>
          </a:p>
        </p:txBody>
      </p:sp>
    </p:spTree>
    <p:extLst>
      <p:ext uri="{BB962C8B-B14F-4D97-AF65-F5344CB8AC3E}">
        <p14:creationId xmlns:p14="http://schemas.microsoft.com/office/powerpoint/2010/main" val="260421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zh-CN" dirty="0"/>
              <a:t>1. 【</a:t>
            </a:r>
            <a:r>
              <a:rPr lang="zh-CN" altLang="en-US" dirty="0"/>
              <a:t>创</a:t>
            </a:r>
            <a:r>
              <a:rPr lang="en-US" altLang="zh-CN" dirty="0"/>
              <a:t>1:1】</a:t>
            </a:r>
            <a:r>
              <a:rPr lang="zh-CN" altLang="en-US" dirty="0"/>
              <a:t>起初　神创造天地。</a:t>
            </a:r>
          </a:p>
          <a:p>
            <a:pPr marL="0" indent="0">
              <a:buNone/>
            </a:pPr>
            <a:r>
              <a:rPr lang="en-US" altLang="zh-CN" dirty="0"/>
              <a:t>【</a:t>
            </a:r>
            <a:r>
              <a:rPr lang="zh-CN" altLang="en-US" dirty="0"/>
              <a:t>创</a:t>
            </a:r>
            <a:r>
              <a:rPr lang="en-US" altLang="zh-CN" dirty="0"/>
              <a:t>1:2】</a:t>
            </a:r>
            <a:r>
              <a:rPr lang="zh-CN" altLang="en-US" dirty="0"/>
              <a:t>地是空虚混沌，渊面黑暗；　神的灵运行在水面上。</a:t>
            </a:r>
          </a:p>
          <a:p>
            <a:pPr marL="0" indent="0">
              <a:buNone/>
            </a:pPr>
            <a:r>
              <a:rPr lang="en-US" altLang="zh-CN" dirty="0"/>
              <a:t>【</a:t>
            </a:r>
            <a:r>
              <a:rPr lang="zh-CN" altLang="en-US" dirty="0"/>
              <a:t>创</a:t>
            </a:r>
            <a:r>
              <a:rPr lang="en-US" altLang="zh-CN" dirty="0"/>
              <a:t>1:26】</a:t>
            </a:r>
            <a:r>
              <a:rPr lang="zh-CN" altLang="en-US" dirty="0"/>
              <a:t>　神说：“我们要照着我们的形像，按着我们的样式造人，使他们管理海里的鱼、空中的鸟、地上的牲畜和全地，并地上所爬的一切昆虫。”</a:t>
            </a:r>
          </a:p>
          <a:p>
            <a:pPr marL="0" indent="0">
              <a:buNone/>
            </a:pPr>
            <a:r>
              <a:rPr lang="en-US" altLang="zh-CN" dirty="0"/>
              <a:t>【</a:t>
            </a:r>
            <a:r>
              <a:rPr lang="zh-CN" altLang="en-US" dirty="0"/>
              <a:t>创</a:t>
            </a:r>
            <a:r>
              <a:rPr lang="en-US" altLang="zh-CN" dirty="0"/>
              <a:t>1:27】</a:t>
            </a:r>
            <a:r>
              <a:rPr lang="zh-CN" altLang="en-US" dirty="0"/>
              <a:t>　神就照着自己的形像造人，乃是照着他的形像造男造女。</a:t>
            </a:r>
            <a:endParaRPr lang="en-SG"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约</a:t>
            </a:r>
            <a:r>
              <a:rPr lang="en-US" altLang="zh-CN" dirty="0"/>
              <a:t>3:16】“</a:t>
            </a:r>
            <a:r>
              <a:rPr lang="zh-CN" altLang="en-US" dirty="0"/>
              <a:t>　神爱世人，甚至将他的独生子赐给他们，叫一切信他的，不至灭亡，反得永生。</a:t>
            </a:r>
            <a:endParaRPr lang="en-SG" altLang="zh-CN" dirty="0"/>
          </a:p>
          <a:p>
            <a:pPr marL="0" indent="0">
              <a:buNone/>
            </a:pPr>
            <a:endParaRPr lang="en-SG" dirty="0"/>
          </a:p>
          <a:p>
            <a:pPr marL="0" indent="0">
              <a:buNone/>
            </a:pPr>
            <a:endParaRPr lang="en-SG" dirty="0"/>
          </a:p>
          <a:p>
            <a:pPr marL="0" indent="0">
              <a:buNone/>
            </a:pPr>
            <a:r>
              <a:rPr lang="en-US" altLang="zh-CN" sz="1200" b="1" i="0" kern="1200" dirty="0">
                <a:solidFill>
                  <a:schemeClr val="tx1"/>
                </a:solidFill>
                <a:effectLst/>
                <a:latin typeface="+mn-lt"/>
                <a:ea typeface="+mn-ea"/>
                <a:cs typeface="+mn-cs"/>
              </a:rPr>
              <a:t>2. </a:t>
            </a:r>
            <a:r>
              <a:rPr lang="zh-CN" altLang="en-US" sz="1200" b="1" i="0" kern="1200" dirty="0">
                <a:solidFill>
                  <a:schemeClr val="tx1"/>
                </a:solidFill>
                <a:effectLst/>
                <a:latin typeface="+mn-lt"/>
                <a:ea typeface="+mn-ea"/>
                <a:cs typeface="+mn-cs"/>
              </a:rPr>
              <a:t>人为什么需要信耶稣？为什么需要被称义？上面的经文提供了答案：“因为世人都犯了罪，亏缺了神的荣耀。” 圣经启示说，必须 由神自己把祂的义“加在”罪人身上。简单地说，神要用信基督的办法，解决人的罪与死的问题。</a:t>
            </a:r>
            <a:endParaRPr lang="en-SG" altLang="zh-CN" sz="1200" b="1" i="0" kern="1200" dirty="0">
              <a:solidFill>
                <a:schemeClr val="tx1"/>
              </a:solidFill>
              <a:effectLst/>
              <a:latin typeface="+mn-lt"/>
              <a:ea typeface="+mn-ea"/>
              <a:cs typeface="+mn-cs"/>
            </a:endParaRPr>
          </a:p>
          <a:p>
            <a:pPr marL="0" indent="0">
              <a:buNone/>
            </a:pPr>
            <a:endParaRPr lang="en-SG"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a:solidFill>
                  <a:schemeClr val="tx1"/>
                </a:solidFill>
                <a:effectLst/>
                <a:latin typeface="+mn-lt"/>
                <a:ea typeface="+mn-ea"/>
                <a:cs typeface="+mn-cs"/>
              </a:rPr>
              <a:t>3.  </a:t>
            </a:r>
            <a:r>
              <a:rPr lang="en-US" altLang="zh-CN" sz="1200" dirty="0"/>
              <a:t>【</a:t>
            </a:r>
            <a:r>
              <a:rPr lang="zh-CN" altLang="en-US" sz="1200" dirty="0"/>
              <a:t>诗</a:t>
            </a:r>
            <a:r>
              <a:rPr lang="en-US" altLang="zh-CN" sz="1200" dirty="0"/>
              <a:t>103:8-14】</a:t>
            </a:r>
            <a:r>
              <a:rPr lang="zh-CN" altLang="en-US" sz="1200" dirty="0"/>
              <a:t>耶和华有怜悯，有恩典，不轻易发怒，且有丰盛的慈爱。他不长久责备，也不永远怀怒。他没有按我们的罪过待我们，也没有照我们的罪孽报应我们。天离地何等的高，他的慈爱向敬畏他的人也是何等的大；东离西有多远，他叫我们的过犯离我们也有多远。父亲怎样怜恤他的儿女，耶和华也怎样怜恤敬畏他的人。因为他知道我们的本体，思念我们不过是尘土。 </a:t>
            </a:r>
            <a:endParaRPr lang="en-SG"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因为神是照着我们的样式接纳并爱我们的，他的爱是</a:t>
            </a:r>
            <a:r>
              <a:rPr lang="en-US" altLang="zh-CN" sz="1200" dirty="0"/>
              <a:t>unconditional</a:t>
            </a:r>
            <a:r>
              <a:rPr lang="zh-CN" altLang="en-US" sz="1200" dirty="0"/>
              <a:t>的完全无条件的，凡是只有无条件的爱才能真正建造一个人</a:t>
            </a:r>
            <a:endParaRPr lang="en-SG" altLang="zh-CN" sz="1200" dirty="0"/>
          </a:p>
          <a:p>
            <a:pPr marL="0" indent="0">
              <a:buNone/>
            </a:pPr>
            <a:endParaRPr lang="en-SG" dirty="0"/>
          </a:p>
          <a:p>
            <a:pPr marL="0" indent="0">
              <a:buNone/>
            </a:pPr>
            <a:r>
              <a:rPr lang="en-US" altLang="zh-CN" dirty="0"/>
              <a:t>4. </a:t>
            </a:r>
            <a:r>
              <a:rPr lang="zh-CN" altLang="en-US" dirty="0"/>
              <a:t>我的爱不再是戴着有色眼镜的了，甚至跳出了爸妈从小对我的影响，我在学着如果去爱一个人，就想着耶稣基督是如何爱我的，我换位思考，就能体谅和接纳别人的一切问题，不论是骄傲、算计、鄙视、侮辱、误会。</a:t>
            </a:r>
            <a:endParaRPr lang="en-SG" altLang="zh-CN" dirty="0"/>
          </a:p>
          <a:p>
            <a:pPr marL="0" indent="0">
              <a:buNone/>
            </a:pPr>
            <a:endParaRPr lang="en-SG" dirty="0"/>
          </a:p>
          <a:p>
            <a:pPr marL="0" indent="0">
              <a:buNone/>
            </a:pPr>
            <a:r>
              <a:rPr lang="zh-CN" altLang="en-US" dirty="0"/>
              <a:t>德文事件</a:t>
            </a:r>
            <a:endParaRPr lang="en-SG" altLang="zh-CN" dirty="0"/>
          </a:p>
          <a:p>
            <a:pPr marL="0" indent="0">
              <a:buNone/>
            </a:pPr>
            <a:r>
              <a:rPr lang="en-US" altLang="zh-CN" dirty="0"/>
              <a:t>Project partner</a:t>
            </a:r>
            <a:r>
              <a:rPr lang="zh-CN" altLang="en-US" dirty="0"/>
              <a:t>事件</a:t>
            </a:r>
            <a:endParaRPr lang="en-SG" altLang="zh-CN" dirty="0"/>
          </a:p>
          <a:p>
            <a:pPr marL="0" indent="0">
              <a:buNone/>
            </a:pPr>
            <a:r>
              <a:rPr lang="zh-CN" altLang="en-US" dirty="0"/>
              <a:t>杨洁事件</a:t>
            </a:r>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15</a:t>
            </a:fld>
            <a:endParaRPr lang="en-SG"/>
          </a:p>
        </p:txBody>
      </p:sp>
    </p:spTree>
    <p:extLst>
      <p:ext uri="{BB962C8B-B14F-4D97-AF65-F5344CB8AC3E}">
        <p14:creationId xmlns:p14="http://schemas.microsoft.com/office/powerpoint/2010/main" val="2301436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zh-CN" dirty="0"/>
              <a:t>1. 【</a:t>
            </a:r>
            <a:r>
              <a:rPr lang="zh-CN" altLang="en-US" dirty="0"/>
              <a:t>创</a:t>
            </a:r>
            <a:r>
              <a:rPr lang="en-US" altLang="zh-CN" dirty="0"/>
              <a:t>1:1】</a:t>
            </a:r>
            <a:r>
              <a:rPr lang="zh-CN" altLang="en-US" dirty="0"/>
              <a:t>起初　神创造天地。</a:t>
            </a:r>
          </a:p>
          <a:p>
            <a:pPr marL="0" indent="0">
              <a:buNone/>
            </a:pPr>
            <a:r>
              <a:rPr lang="en-US" altLang="zh-CN" dirty="0"/>
              <a:t>【</a:t>
            </a:r>
            <a:r>
              <a:rPr lang="zh-CN" altLang="en-US" dirty="0"/>
              <a:t>创</a:t>
            </a:r>
            <a:r>
              <a:rPr lang="en-US" altLang="zh-CN" dirty="0"/>
              <a:t>1:2】</a:t>
            </a:r>
            <a:r>
              <a:rPr lang="zh-CN" altLang="en-US" dirty="0"/>
              <a:t>地是空虚混沌，渊面黑暗；　神的灵运行在水面上。</a:t>
            </a:r>
          </a:p>
          <a:p>
            <a:pPr marL="0" indent="0">
              <a:buNone/>
            </a:pPr>
            <a:r>
              <a:rPr lang="en-US" altLang="zh-CN" dirty="0"/>
              <a:t>【</a:t>
            </a:r>
            <a:r>
              <a:rPr lang="zh-CN" altLang="en-US" dirty="0"/>
              <a:t>创</a:t>
            </a:r>
            <a:r>
              <a:rPr lang="en-US" altLang="zh-CN" dirty="0"/>
              <a:t>1:26】</a:t>
            </a:r>
            <a:r>
              <a:rPr lang="zh-CN" altLang="en-US" dirty="0"/>
              <a:t>　神说：“我们要照着我们的形像，按着我们的样式造人，使他们管理海里的鱼、空中的鸟、地上的牲畜和全地，并地上所爬的一切昆虫。”</a:t>
            </a:r>
          </a:p>
          <a:p>
            <a:pPr marL="0" indent="0">
              <a:buNone/>
            </a:pPr>
            <a:r>
              <a:rPr lang="en-US" altLang="zh-CN" dirty="0"/>
              <a:t>【</a:t>
            </a:r>
            <a:r>
              <a:rPr lang="zh-CN" altLang="en-US" dirty="0"/>
              <a:t>创</a:t>
            </a:r>
            <a:r>
              <a:rPr lang="en-US" altLang="zh-CN" dirty="0"/>
              <a:t>1:27】</a:t>
            </a:r>
            <a:r>
              <a:rPr lang="zh-CN" altLang="en-US" dirty="0"/>
              <a:t>　神就照着自己的形像造人，乃是照着他的形像造男造女。</a:t>
            </a:r>
            <a:endParaRPr lang="en-SG"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约</a:t>
            </a:r>
            <a:r>
              <a:rPr lang="en-US" altLang="zh-CN" dirty="0"/>
              <a:t>3:16】“</a:t>
            </a:r>
            <a:r>
              <a:rPr lang="zh-CN" altLang="en-US" dirty="0"/>
              <a:t>　神爱世人，甚至将他的独生子赐给他们，叫一切信他的，不至灭亡，反得永生。</a:t>
            </a:r>
            <a:endParaRPr lang="en-SG" altLang="zh-CN" dirty="0"/>
          </a:p>
          <a:p>
            <a:pPr marL="0" indent="0">
              <a:buNone/>
            </a:pPr>
            <a:endParaRPr lang="en-SG" dirty="0"/>
          </a:p>
          <a:p>
            <a:pPr marL="0" indent="0">
              <a:buNone/>
            </a:pPr>
            <a:endParaRPr lang="en-SG" dirty="0"/>
          </a:p>
          <a:p>
            <a:pPr marL="0" indent="0">
              <a:buNone/>
            </a:pPr>
            <a:r>
              <a:rPr lang="en-US" altLang="zh-CN" sz="1200" b="1" i="0" kern="1200" dirty="0">
                <a:solidFill>
                  <a:schemeClr val="tx1"/>
                </a:solidFill>
                <a:effectLst/>
                <a:latin typeface="+mn-lt"/>
                <a:ea typeface="+mn-ea"/>
                <a:cs typeface="+mn-cs"/>
              </a:rPr>
              <a:t>2. </a:t>
            </a:r>
            <a:r>
              <a:rPr lang="zh-CN" altLang="en-US" sz="1200" b="1" i="0" kern="1200" dirty="0">
                <a:solidFill>
                  <a:schemeClr val="tx1"/>
                </a:solidFill>
                <a:effectLst/>
                <a:latin typeface="+mn-lt"/>
                <a:ea typeface="+mn-ea"/>
                <a:cs typeface="+mn-cs"/>
              </a:rPr>
              <a:t>人为什么需要信耶稣？为什么需要被称义？上面的经文提供了答案：“因为世人都犯了罪，亏缺了神的荣耀。” 圣经启示说，必须 由神自己把祂的义“加在”罪人身上。简单地说，神要用信基督的办法，解决人的罪与死的问题。</a:t>
            </a:r>
            <a:endParaRPr lang="en-SG" altLang="zh-CN" sz="1200" b="1" i="0" kern="1200" dirty="0">
              <a:solidFill>
                <a:schemeClr val="tx1"/>
              </a:solidFill>
              <a:effectLst/>
              <a:latin typeface="+mn-lt"/>
              <a:ea typeface="+mn-ea"/>
              <a:cs typeface="+mn-cs"/>
            </a:endParaRPr>
          </a:p>
          <a:p>
            <a:pPr marL="0" indent="0">
              <a:buNone/>
            </a:pPr>
            <a:endParaRPr lang="en-SG"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a:solidFill>
                  <a:schemeClr val="tx1"/>
                </a:solidFill>
                <a:effectLst/>
                <a:latin typeface="+mn-lt"/>
                <a:ea typeface="+mn-ea"/>
                <a:cs typeface="+mn-cs"/>
              </a:rPr>
              <a:t>3.  </a:t>
            </a:r>
            <a:r>
              <a:rPr lang="en-US" altLang="zh-CN" sz="1200" dirty="0"/>
              <a:t>【</a:t>
            </a:r>
            <a:r>
              <a:rPr lang="zh-CN" altLang="en-US" sz="1200" dirty="0"/>
              <a:t>诗</a:t>
            </a:r>
            <a:r>
              <a:rPr lang="en-US" altLang="zh-CN" sz="1200" dirty="0"/>
              <a:t>103:8-14】</a:t>
            </a:r>
            <a:r>
              <a:rPr lang="zh-CN" altLang="en-US" sz="1200" dirty="0"/>
              <a:t>耶和华有怜悯，有恩典，不轻易发怒，且有丰盛的慈爱。他不长久责备，也不永远怀怒。他没有按我们的罪过待我们，也没有照我们的罪孽报应我们。天离地何等的高，他的慈爱向敬畏他的人也是何等的大；东离西有多远，他叫我们的过犯离我们也有多远。父亲怎样怜恤他的儿女，耶和华也怎样怜恤敬畏他的人。因为他知道我们的本体，思念我们不过是尘土。 </a:t>
            </a:r>
            <a:endParaRPr lang="en-SG"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因为神是照着我们的样式接纳并爱我们的，他的爱是</a:t>
            </a:r>
            <a:r>
              <a:rPr lang="en-US" altLang="zh-CN" sz="1200" dirty="0"/>
              <a:t>unconditional</a:t>
            </a:r>
            <a:r>
              <a:rPr lang="zh-CN" altLang="en-US" sz="1200" dirty="0"/>
              <a:t>的完全无条件的，凡是只有无条件的爱才能真正建造一个人</a:t>
            </a:r>
            <a:endParaRPr lang="en-SG" altLang="zh-CN" sz="1200" dirty="0"/>
          </a:p>
          <a:p>
            <a:pPr marL="0" indent="0">
              <a:buNone/>
            </a:pPr>
            <a:endParaRPr lang="en-SG" dirty="0"/>
          </a:p>
          <a:p>
            <a:pPr marL="0" indent="0">
              <a:buNone/>
            </a:pPr>
            <a:r>
              <a:rPr lang="en-US" altLang="zh-CN" dirty="0"/>
              <a:t>4. </a:t>
            </a:r>
            <a:r>
              <a:rPr lang="zh-CN" altLang="en-US" dirty="0"/>
              <a:t>我的爱不再是戴着有色眼镜的了，甚至跳出了爸妈从小对我的影响，我在学着如果去爱一个人，就想着耶稣基督是如何爱我的，我换位思考，就能体谅和接纳别人的一切问题，不论是骄傲、算计、鄙视、侮辱、误会。</a:t>
            </a:r>
            <a:endParaRPr lang="en-SG" altLang="zh-CN" dirty="0"/>
          </a:p>
          <a:p>
            <a:pPr marL="0" indent="0">
              <a:buNone/>
            </a:pPr>
            <a:endParaRPr lang="en-SG" dirty="0"/>
          </a:p>
          <a:p>
            <a:pPr marL="0" indent="0">
              <a:buNone/>
            </a:pPr>
            <a:r>
              <a:rPr lang="zh-CN" altLang="en-US" dirty="0"/>
              <a:t>德文事件</a:t>
            </a:r>
            <a:endParaRPr lang="en-SG" altLang="zh-CN" dirty="0"/>
          </a:p>
          <a:p>
            <a:pPr marL="0" indent="0">
              <a:buNone/>
            </a:pPr>
            <a:r>
              <a:rPr lang="en-US" altLang="zh-CN" dirty="0"/>
              <a:t>Project partner</a:t>
            </a:r>
            <a:r>
              <a:rPr lang="zh-CN" altLang="en-US" dirty="0"/>
              <a:t>事件</a:t>
            </a:r>
            <a:endParaRPr lang="en-SG" altLang="zh-CN" dirty="0"/>
          </a:p>
          <a:p>
            <a:pPr marL="0" indent="0">
              <a:buNone/>
            </a:pPr>
            <a:r>
              <a:rPr lang="zh-CN" altLang="en-US" dirty="0"/>
              <a:t>杨洁事件</a:t>
            </a:r>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17</a:t>
            </a:fld>
            <a:endParaRPr lang="en-SG"/>
          </a:p>
        </p:txBody>
      </p:sp>
    </p:spTree>
    <p:extLst>
      <p:ext uri="{BB962C8B-B14F-4D97-AF65-F5344CB8AC3E}">
        <p14:creationId xmlns:p14="http://schemas.microsoft.com/office/powerpoint/2010/main" val="94136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亲爱的朋友和弟兄姐妹，如果你听了今天的讲道有一点点的感触，请你相信，这并不是我的话语的效果，而是神借着圣灵在向你呼唤，呼唤你的名字，好叫你能回到他的怀抱中，享受真正的放松和平安，如果你听到了哪怕一点点的这样的呼唤，请你不要消灭圣灵的感动，请你轻轻的举起你的右手，向我示意，也向我们的神示意你的心。</a:t>
            </a:r>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18</a:t>
            </a:fld>
            <a:endParaRPr lang="en-SG"/>
          </a:p>
        </p:txBody>
      </p:sp>
    </p:spTree>
    <p:extLst>
      <p:ext uri="{BB962C8B-B14F-4D97-AF65-F5344CB8AC3E}">
        <p14:creationId xmlns:p14="http://schemas.microsoft.com/office/powerpoint/2010/main" val="323642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DNA</a:t>
            </a:r>
            <a:r>
              <a:rPr lang="zh-CN" altLang="en-US" sz="1200" kern="1200" dirty="0">
                <a:solidFill>
                  <a:schemeClr val="tx1"/>
                </a:solidFill>
                <a:effectLst/>
                <a:latin typeface="+mn-lt"/>
                <a:ea typeface="+mn-ea"/>
                <a:cs typeface="+mn-cs"/>
              </a:rPr>
              <a:t>是吗？好，</a:t>
            </a:r>
            <a:r>
              <a:rPr lang="en-SG" sz="1200" kern="1200" dirty="0">
                <a:solidFill>
                  <a:schemeClr val="tx1"/>
                </a:solidFill>
                <a:effectLst/>
                <a:latin typeface="+mn-lt"/>
                <a:ea typeface="+mn-ea"/>
                <a:cs typeface="+mn-cs"/>
              </a:rPr>
              <a:t>LNA</a:t>
            </a:r>
            <a:r>
              <a:rPr lang="zh-CN" altLang="en-US" sz="1200" kern="1200" dirty="0">
                <a:solidFill>
                  <a:schemeClr val="tx1"/>
                </a:solidFill>
                <a:effectLst/>
                <a:latin typeface="+mn-lt"/>
                <a:ea typeface="+mn-ea"/>
                <a:cs typeface="+mn-cs"/>
              </a:rPr>
              <a:t>是什么呢，我先卖个关子</a:t>
            </a:r>
            <a:endParaRPr lang="en-SG"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我们先来看看</a:t>
            </a:r>
            <a:r>
              <a:rPr lang="en-SG" sz="1200" kern="1200" dirty="0">
                <a:solidFill>
                  <a:schemeClr val="tx1"/>
                </a:solidFill>
                <a:effectLst/>
                <a:latin typeface="+mn-lt"/>
                <a:ea typeface="+mn-ea"/>
                <a:cs typeface="+mn-cs"/>
              </a:rPr>
              <a:t>DNA</a:t>
            </a:r>
            <a:r>
              <a:rPr lang="zh-CN" altLang="en-US" sz="1200" kern="1200" dirty="0">
                <a:solidFill>
                  <a:schemeClr val="tx1"/>
                </a:solidFill>
                <a:effectLst/>
                <a:latin typeface="+mn-lt"/>
                <a:ea typeface="+mn-ea"/>
                <a:cs typeface="+mn-cs"/>
              </a:rPr>
              <a:t>是什么？</a:t>
            </a:r>
            <a:endParaRPr lang="en-SG"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Deoxyribonucleic Acid</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DNA</a:t>
            </a:r>
            <a:r>
              <a:rPr lang="zh-CN" altLang="en-US" sz="1200" kern="1200" dirty="0">
                <a:solidFill>
                  <a:schemeClr val="tx1"/>
                </a:solidFill>
                <a:effectLst/>
                <a:latin typeface="+mn-lt"/>
                <a:ea typeface="+mn-ea"/>
                <a:cs typeface="+mn-cs"/>
              </a:rPr>
              <a:t>想必大家都听说过，我在维基百科上找到的定义是：</a:t>
            </a:r>
            <a:r>
              <a:rPr lang="en-SG" sz="1200" kern="1200" dirty="0">
                <a:solidFill>
                  <a:schemeClr val="tx1"/>
                </a:solidFill>
                <a:effectLst/>
                <a:latin typeface="+mn-lt"/>
                <a:ea typeface="+mn-ea"/>
                <a:cs typeface="+mn-cs"/>
              </a:rPr>
              <a:t>DNA</a:t>
            </a:r>
            <a:r>
              <a:rPr lang="zh-CN" altLang="en-US" sz="1200" kern="1200" dirty="0">
                <a:solidFill>
                  <a:schemeClr val="tx1"/>
                </a:solidFill>
                <a:effectLst/>
                <a:latin typeface="+mn-lt"/>
                <a:ea typeface="+mn-ea"/>
                <a:cs typeface="+mn-cs"/>
              </a:rPr>
              <a:t>的中文名字叫脱氧核糖核酸，是一种</a:t>
            </a:r>
            <a:r>
              <a:rPr lang="zh-CN" altLang="en-US" sz="1200" u="none" strike="noStrike" kern="1200" dirty="0">
                <a:solidFill>
                  <a:schemeClr val="tx1"/>
                </a:solidFill>
                <a:effectLst/>
                <a:latin typeface="+mn-lt"/>
                <a:ea typeface="+mn-ea"/>
                <a:cs typeface="+mn-cs"/>
                <a:hlinkClick r:id="rId3" tooltip="生物大分子"/>
              </a:rPr>
              <a:t>生物大分子</a:t>
            </a:r>
            <a:r>
              <a:rPr lang="zh-CN" altLang="en-US" sz="1200" kern="1200" dirty="0">
                <a:solidFill>
                  <a:schemeClr val="tx1"/>
                </a:solidFill>
                <a:effectLst/>
                <a:latin typeface="+mn-lt"/>
                <a:ea typeface="+mn-ea"/>
                <a:cs typeface="+mn-cs"/>
              </a:rPr>
              <a:t>，可组成</a:t>
            </a:r>
            <a:r>
              <a:rPr lang="zh-CN" altLang="en-US" sz="1200" u="none" strike="noStrike" kern="1200" dirty="0">
                <a:solidFill>
                  <a:schemeClr val="tx1"/>
                </a:solidFill>
                <a:effectLst/>
                <a:latin typeface="+mn-lt"/>
                <a:ea typeface="+mn-ea"/>
                <a:cs typeface="+mn-cs"/>
                <a:hlinkClick r:id="rId4"/>
              </a:rPr>
              <a:t>遗传</a:t>
            </a:r>
            <a:r>
              <a:rPr lang="zh-CN" altLang="en-US" sz="1200" kern="1200" dirty="0">
                <a:solidFill>
                  <a:schemeClr val="tx1"/>
                </a:solidFill>
                <a:effectLst/>
                <a:latin typeface="+mn-lt"/>
                <a:ea typeface="+mn-ea"/>
                <a:cs typeface="+mn-cs"/>
              </a:rPr>
              <a:t>指令，引导</a:t>
            </a:r>
            <a:r>
              <a:rPr lang="zh-CN" altLang="en-US" sz="1200" u="none" strike="noStrike" kern="1200" dirty="0">
                <a:solidFill>
                  <a:schemeClr val="tx1"/>
                </a:solidFill>
                <a:effectLst/>
                <a:latin typeface="+mn-lt"/>
                <a:ea typeface="+mn-ea"/>
                <a:cs typeface="+mn-cs"/>
                <a:hlinkClick r:id="rId5" tooltip="生物"/>
              </a:rPr>
              <a:t>生物</a:t>
            </a:r>
            <a:r>
              <a:rPr lang="zh-CN" altLang="en-US" sz="1200" u="none" strike="noStrike" kern="1200" dirty="0">
                <a:solidFill>
                  <a:schemeClr val="tx1"/>
                </a:solidFill>
                <a:effectLst/>
                <a:latin typeface="+mn-lt"/>
                <a:ea typeface="+mn-ea"/>
                <a:cs typeface="+mn-cs"/>
                <a:hlinkClick r:id="rId6" tooltip="发育生物学"/>
              </a:rPr>
              <a:t>发育</a:t>
            </a:r>
            <a:r>
              <a:rPr lang="zh-CN" altLang="en-US" sz="1200" kern="1200" dirty="0">
                <a:solidFill>
                  <a:schemeClr val="tx1"/>
                </a:solidFill>
                <a:effectLst/>
                <a:latin typeface="+mn-lt"/>
                <a:ea typeface="+mn-ea"/>
                <a:cs typeface="+mn-cs"/>
              </a:rPr>
              <a:t>与</a:t>
            </a:r>
            <a:r>
              <a:rPr lang="zh-CN" altLang="en-US" sz="1200" u="none" strike="noStrike" kern="1200" dirty="0">
                <a:solidFill>
                  <a:schemeClr val="tx1"/>
                </a:solidFill>
                <a:effectLst/>
                <a:latin typeface="+mn-lt"/>
                <a:ea typeface="+mn-ea"/>
                <a:cs typeface="+mn-cs"/>
                <a:hlinkClick r:id="rId7" tooltip="生命"/>
              </a:rPr>
              <a:t>生命</a:t>
            </a:r>
            <a:r>
              <a:rPr lang="zh-CN" altLang="en-US" sz="1200" kern="1200" dirty="0">
                <a:solidFill>
                  <a:schemeClr val="tx1"/>
                </a:solidFill>
                <a:effectLst/>
                <a:latin typeface="+mn-lt"/>
                <a:ea typeface="+mn-ea"/>
                <a:cs typeface="+mn-cs"/>
              </a:rPr>
              <a:t>机能运作。主要功能是信息储存，可比喻生命体的</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蓝图</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或</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配方</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a:t>
            </a:r>
            <a:endParaRPr lang="en-SG"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所以</a:t>
            </a:r>
            <a:r>
              <a:rPr lang="en-SG" sz="1200" kern="1200" dirty="0">
                <a:solidFill>
                  <a:schemeClr val="tx1"/>
                </a:solidFill>
                <a:effectLst/>
                <a:latin typeface="+mn-lt"/>
                <a:ea typeface="+mn-ea"/>
                <a:cs typeface="+mn-cs"/>
              </a:rPr>
              <a:t>DNA</a:t>
            </a:r>
            <a:r>
              <a:rPr lang="zh-CN" altLang="en-US" sz="1200" kern="1200" dirty="0">
                <a:solidFill>
                  <a:schemeClr val="tx1"/>
                </a:solidFill>
                <a:effectLst/>
                <a:latin typeface="+mn-lt"/>
                <a:ea typeface="+mn-ea"/>
                <a:cs typeface="+mn-cs"/>
              </a:rPr>
              <a:t>是人类生命不可或缺的一部分，不然没了蓝图，那就真的野蛮生长了，长出来是个人还是小猪，是骆驼还是鸟，甚至什么都不是也都是有可能的了。</a:t>
            </a:r>
            <a:endParaRPr lang="en-SG"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所以呢，我们今天就来探讨一个与</a:t>
            </a:r>
            <a:r>
              <a:rPr lang="en-SG" sz="1200" kern="1200" dirty="0">
                <a:solidFill>
                  <a:schemeClr val="tx1"/>
                </a:solidFill>
                <a:effectLst/>
                <a:latin typeface="+mn-lt"/>
                <a:ea typeface="+mn-ea"/>
                <a:cs typeface="+mn-cs"/>
              </a:rPr>
              <a:t>DNA</a:t>
            </a:r>
            <a:r>
              <a:rPr lang="zh-CN" altLang="en-US" sz="1200" kern="1200" dirty="0">
                <a:solidFill>
                  <a:schemeClr val="tx1"/>
                </a:solidFill>
                <a:effectLst/>
                <a:latin typeface="+mn-lt"/>
                <a:ea typeface="+mn-ea"/>
                <a:cs typeface="+mn-cs"/>
              </a:rPr>
              <a:t>一样重要的东西</a:t>
            </a:r>
            <a:r>
              <a:rPr lang="en-US" altLang="zh-CN" sz="1200" kern="1200" dirty="0">
                <a:solidFill>
                  <a:schemeClr val="tx1"/>
                </a:solidFill>
                <a:effectLst/>
                <a:latin typeface="+mn-lt"/>
                <a:ea typeface="+mn-ea"/>
                <a:cs typeface="+mn-cs"/>
              </a:rPr>
              <a:t>——</a:t>
            </a:r>
            <a:r>
              <a:rPr lang="en-SG" sz="1200" kern="1200" dirty="0">
                <a:solidFill>
                  <a:schemeClr val="tx1"/>
                </a:solidFill>
                <a:effectLst/>
                <a:latin typeface="+mn-lt"/>
                <a:ea typeface="+mn-ea"/>
                <a:cs typeface="+mn-cs"/>
              </a:rPr>
              <a:t>LNA</a:t>
            </a:r>
            <a:r>
              <a:rPr lang="zh-CN" altLang="en-US" sz="1200" kern="1200" dirty="0">
                <a:solidFill>
                  <a:schemeClr val="tx1"/>
                </a:solidFill>
                <a:effectLst/>
                <a:latin typeface="+mn-lt"/>
                <a:ea typeface="+mn-ea"/>
                <a:cs typeface="+mn-cs"/>
              </a:rPr>
              <a:t>，它呢，是</a:t>
            </a:r>
            <a:r>
              <a:rPr lang="en-SG" sz="1200" kern="1200" dirty="0">
                <a:solidFill>
                  <a:schemeClr val="tx1"/>
                </a:solidFill>
                <a:effectLst/>
                <a:latin typeface="+mn-lt"/>
                <a:ea typeface="+mn-ea"/>
                <a:cs typeface="+mn-cs"/>
              </a:rPr>
              <a:t>Love and Accept</a:t>
            </a:r>
            <a:r>
              <a:rPr lang="zh-CN" altLang="en-US" sz="1200" kern="1200" dirty="0">
                <a:solidFill>
                  <a:schemeClr val="tx1"/>
                </a:solidFill>
                <a:effectLst/>
                <a:latin typeface="+mn-lt"/>
                <a:ea typeface="+mn-ea"/>
                <a:cs typeface="+mn-cs"/>
              </a:rPr>
              <a:t>的缩写，翻译过来就是今天的中文标题</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爱与接纳。 </a:t>
            </a:r>
            <a:endParaRPr lang="en-SG"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虽然是我自己造的名词，但是我希望经过今天的分享之后，大家都会意识到这个</a:t>
            </a:r>
            <a:r>
              <a:rPr lang="en-US" altLang="zh-CN" sz="1200" kern="1200" dirty="0">
                <a:solidFill>
                  <a:schemeClr val="tx1"/>
                </a:solidFill>
                <a:effectLst/>
                <a:latin typeface="+mn-lt"/>
                <a:ea typeface="+mn-ea"/>
                <a:cs typeface="+mn-cs"/>
              </a:rPr>
              <a:t>LNA</a:t>
            </a:r>
            <a:r>
              <a:rPr lang="zh-CN" altLang="en-US"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DNA</a:t>
            </a:r>
            <a:r>
              <a:rPr lang="zh-CN" altLang="en-US" sz="1200" kern="1200" dirty="0">
                <a:solidFill>
                  <a:schemeClr val="tx1"/>
                </a:solidFill>
                <a:effectLst/>
                <a:latin typeface="+mn-lt"/>
                <a:ea typeface="+mn-ea"/>
                <a:cs typeface="+mn-cs"/>
              </a:rPr>
              <a:t>一样对我们的生命非常的重要</a:t>
            </a:r>
            <a:endParaRPr lang="en-SG"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甚至可以称为是我们的灵魂生命的蓝图和配方</a:t>
            </a:r>
            <a:endParaRPr lang="en-SG"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我们先来做一个开始的祷告</a:t>
            </a:r>
            <a:endParaRPr lang="en-SG" sz="1200" kern="1200" dirty="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2</a:t>
            </a:fld>
            <a:endParaRPr lang="en-SG"/>
          </a:p>
        </p:txBody>
      </p:sp>
    </p:spTree>
    <p:extLst>
      <p:ext uri="{BB962C8B-B14F-4D97-AF65-F5344CB8AC3E}">
        <p14:creationId xmlns:p14="http://schemas.microsoft.com/office/powerpoint/2010/main" val="381520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ltLang="zh-CN" dirty="0"/>
          </a:p>
          <a:p>
            <a:endParaRPr lang="en-SG" altLang="zh-CN" dirty="0"/>
          </a:p>
          <a:p>
            <a:endParaRPr lang="en-SG" altLang="zh-CN" dirty="0"/>
          </a:p>
          <a:p>
            <a:r>
              <a:rPr lang="zh-CN" altLang="en-US" dirty="0"/>
              <a:t>慕容复：</a:t>
            </a:r>
            <a:endParaRPr lang="en-SG" altLang="zh-CN" dirty="0"/>
          </a:p>
          <a:p>
            <a:r>
              <a:rPr lang="zh-CN" altLang="en-US" dirty="0"/>
              <a:t>在西夏求亲的时候，一个宫女向</a:t>
            </a:r>
            <a:r>
              <a:rPr lang="zh-CN" altLang="en-US" dirty="0">
                <a:hlinkClick r:id="rId3"/>
              </a:rPr>
              <a:t>慕容复</a:t>
            </a:r>
            <a:r>
              <a:rPr lang="zh-CN" altLang="en-US" dirty="0"/>
              <a:t>问：‘请问公子！公子生平在什么地方最是快乐逍遥？’ </a:t>
            </a:r>
            <a:br>
              <a:rPr lang="zh-CN" altLang="en-US" dirty="0"/>
            </a:br>
            <a:r>
              <a:rPr lang="zh-CN" altLang="en-US" dirty="0"/>
              <a:t>　　　　这问题</a:t>
            </a:r>
            <a:r>
              <a:rPr lang="zh-CN" altLang="en-US" dirty="0">
                <a:hlinkClick r:id="rId3"/>
              </a:rPr>
              <a:t>慕容复</a:t>
            </a:r>
            <a:r>
              <a:rPr lang="zh-CN" altLang="en-US" dirty="0"/>
              <a:t>曾听她问过四五十人，但问到自己之时，突然间张口结舌，答不上来。他一生营营役役，不断为兴复</a:t>
            </a:r>
            <a:r>
              <a:rPr lang="zh-CN" altLang="en-US" dirty="0">
                <a:hlinkClick r:id="rId4"/>
              </a:rPr>
              <a:t>燕国</a:t>
            </a:r>
            <a:r>
              <a:rPr lang="zh-CN" altLang="en-US" dirty="0"/>
              <a:t>而奔走，可说从未有过什么快乐之时。别人瞧他年少英俊，武功高强，名满天下，江湖上对之无不敬畏，自必志得意满，但他内心，实在是从来没感到真正快乐过。他呆了一呆，说道：‘要我觉得真正快乐，那是将来，不是过去。</a:t>
            </a:r>
            <a:endParaRPr lang="en-SG" altLang="zh-CN" dirty="0"/>
          </a:p>
          <a:p>
            <a:r>
              <a:rPr lang="zh-CN" altLang="en-US" sz="1200" b="0" i="0" kern="1200" dirty="0">
                <a:solidFill>
                  <a:schemeClr val="tx1"/>
                </a:solidFill>
                <a:effectLst/>
                <a:latin typeface="+mn-lt"/>
                <a:ea typeface="+mn-ea"/>
                <a:cs typeface="+mn-cs"/>
              </a:rPr>
              <a:t>在三联版中，</a:t>
            </a:r>
            <a:r>
              <a:rPr lang="zh-CN" altLang="en-US" sz="1200" b="0" i="0" u="none" strike="noStrike" kern="1200" dirty="0">
                <a:solidFill>
                  <a:schemeClr val="tx1"/>
                </a:solidFill>
                <a:effectLst/>
                <a:latin typeface="+mn-lt"/>
                <a:ea typeface="+mn-ea"/>
                <a:cs typeface="+mn-cs"/>
                <a:hlinkClick r:id="rId5"/>
              </a:rPr>
              <a:t>王语嫣</a:t>
            </a:r>
            <a:r>
              <a:rPr lang="zh-CN" altLang="en-US" sz="1200" b="0" i="0" kern="1200" dirty="0">
                <a:solidFill>
                  <a:schemeClr val="tx1"/>
                </a:solidFill>
                <a:effectLst/>
                <a:latin typeface="+mn-lt"/>
                <a:ea typeface="+mn-ea"/>
                <a:cs typeface="+mn-cs"/>
              </a:rPr>
              <a:t>与段誉同归大理时，见到发了疯的慕容复陷入自己的皇帝梦中，阿碧也一直守候在其身旁</a:t>
            </a:r>
            <a:endParaRPr lang="en-SG" altLang="zh-CN" sz="1200" b="0" i="0" kern="1200" dirty="0">
              <a:solidFill>
                <a:schemeClr val="tx1"/>
              </a:solidFill>
              <a:effectLst/>
              <a:latin typeface="+mn-lt"/>
              <a:ea typeface="+mn-ea"/>
              <a:cs typeface="+mn-cs"/>
            </a:endParaRPr>
          </a:p>
          <a:p>
            <a:endParaRPr lang="en-SG"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我觉得很可惜，为何一个鲜衣怒马，年少多才的年轻人会有这样的结局？？ 他的内心生活、情感世界到底经历了哪些？</a:t>
            </a:r>
            <a:endParaRPr lang="en-SG" altLang="zh-CN" sz="1200" b="0" i="0" kern="1200" dirty="0">
              <a:solidFill>
                <a:schemeClr val="tx1"/>
              </a:solidFill>
              <a:effectLst/>
              <a:latin typeface="+mn-lt"/>
              <a:ea typeface="+mn-ea"/>
              <a:cs typeface="+mn-cs"/>
            </a:endParaRPr>
          </a:p>
          <a:p>
            <a:endParaRPr lang="en-SG"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他又是如何进入到这样的极端里面呢？</a:t>
            </a:r>
            <a:endParaRPr lang="en-SG" altLang="zh-CN" sz="1200" b="0" i="0" kern="1200" dirty="0">
              <a:solidFill>
                <a:schemeClr val="tx1"/>
              </a:solidFill>
              <a:effectLst/>
              <a:latin typeface="+mn-lt"/>
              <a:ea typeface="+mn-ea"/>
              <a:cs typeface="+mn-cs"/>
            </a:endParaRPr>
          </a:p>
          <a:p>
            <a:endParaRPr lang="en-SG"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所以我想探讨一下人的自我认知的形成</a:t>
            </a:r>
            <a:endParaRPr lang="en-SG" altLang="zh-CN" sz="1200" b="0" i="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10"/>
          </p:nvPr>
        </p:nvSpPr>
        <p:spPr/>
        <p:txBody>
          <a:bodyPr/>
          <a:lstStyle/>
          <a:p>
            <a:fld id="{D496A082-BA5C-46D5-9687-7BCB55117929}" type="slidenum">
              <a:rPr lang="en-SG" smtClean="0"/>
              <a:t>3</a:t>
            </a:fld>
            <a:endParaRPr lang="en-SG"/>
          </a:p>
        </p:txBody>
      </p:sp>
    </p:spTree>
    <p:extLst>
      <p:ext uri="{BB962C8B-B14F-4D97-AF65-F5344CB8AC3E}">
        <p14:creationId xmlns:p14="http://schemas.microsoft.com/office/powerpoint/2010/main" val="157325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4</a:t>
            </a:fld>
            <a:endParaRPr lang="en-SG"/>
          </a:p>
        </p:txBody>
      </p:sp>
    </p:spTree>
    <p:extLst>
      <p:ext uri="{BB962C8B-B14F-4D97-AF65-F5344CB8AC3E}">
        <p14:creationId xmlns:p14="http://schemas.microsoft.com/office/powerpoint/2010/main" val="205250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小孩子在</a:t>
            </a:r>
            <a:r>
              <a:rPr lang="en-US" altLang="zh-CN" dirty="0"/>
              <a:t>18</a:t>
            </a:r>
            <a:r>
              <a:rPr lang="zh-CN" altLang="en-US" dirty="0"/>
              <a:t>个月的时候都不知道自己是存在的，红点测试</a:t>
            </a:r>
            <a:endParaRPr lang="en-SG" altLang="zh-CN" dirty="0"/>
          </a:p>
          <a:p>
            <a:endParaRPr lang="en-SG" dirty="0"/>
          </a:p>
          <a:p>
            <a:r>
              <a:rPr lang="zh-CN" altLang="en-US" dirty="0"/>
              <a:t>玩具的互动明白因果关系，可区分我和外物</a:t>
            </a:r>
            <a:endParaRPr lang="en-SG" altLang="zh-CN" dirty="0"/>
          </a:p>
          <a:p>
            <a:endParaRPr lang="en-SG" altLang="zh-CN" dirty="0"/>
          </a:p>
          <a:p>
            <a:r>
              <a:rPr lang="zh-CN" altLang="en-US" dirty="0"/>
              <a:t>语言使自己知道自己是自己</a:t>
            </a:r>
            <a:endParaRPr lang="en-SG" altLang="zh-CN" dirty="0"/>
          </a:p>
          <a:p>
            <a:endParaRPr lang="en-SG" altLang="zh-CN" dirty="0"/>
          </a:p>
          <a:p>
            <a:r>
              <a:rPr lang="zh-CN" altLang="en-US" dirty="0"/>
              <a:t>哥哥高，我很胖，我最美，这些都是来自于大人的灌输</a:t>
            </a:r>
            <a:endParaRPr lang="en-SG" altLang="zh-CN" dirty="0"/>
          </a:p>
          <a:p>
            <a:endParaRPr lang="en-SG" dirty="0"/>
          </a:p>
          <a:p>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5</a:t>
            </a:fld>
            <a:endParaRPr lang="en-SG"/>
          </a:p>
        </p:txBody>
      </p:sp>
    </p:spTree>
    <p:extLst>
      <p:ext uri="{BB962C8B-B14F-4D97-AF65-F5344CB8AC3E}">
        <p14:creationId xmlns:p14="http://schemas.microsoft.com/office/powerpoint/2010/main" val="175778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因为建立了语言和社交能力，所以可以在和同龄人的沟通里，通过比对和反思来认知自己的性格，能力，特色</a:t>
            </a:r>
            <a:endParaRPr lang="en-SG" altLang="zh-CN" dirty="0"/>
          </a:p>
          <a:p>
            <a:endParaRPr lang="en-SG" dirty="0"/>
          </a:p>
          <a:p>
            <a:r>
              <a:rPr lang="zh-CN" altLang="en-US" dirty="0"/>
              <a:t>通过社会实践，建立自己的理想（做个警察），还有兴趣，与权威的关系，人种、民族、阶级的认识</a:t>
            </a:r>
            <a:endParaRPr lang="en-SG" altLang="zh-CN" dirty="0"/>
          </a:p>
          <a:p>
            <a:endParaRPr lang="en-SG" dirty="0"/>
          </a:p>
          <a:p>
            <a:r>
              <a:rPr lang="zh-CN" altLang="en-US" dirty="0"/>
              <a:t>最终会升级到反思生命意义、人生的方向和价值等等</a:t>
            </a:r>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6</a:t>
            </a:fld>
            <a:endParaRPr lang="en-SG"/>
          </a:p>
        </p:txBody>
      </p:sp>
    </p:spTree>
    <p:extLst>
      <p:ext uri="{BB962C8B-B14F-4D97-AF65-F5344CB8AC3E}">
        <p14:creationId xmlns:p14="http://schemas.microsoft.com/office/powerpoint/2010/main" val="368163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独立于家庭，自己劳作养活自己，</a:t>
            </a:r>
            <a:endParaRPr lang="en-SG" altLang="zh-CN" dirty="0"/>
          </a:p>
          <a:p>
            <a:endParaRPr lang="en-SG" altLang="zh-CN" dirty="0"/>
          </a:p>
          <a:p>
            <a:r>
              <a:rPr lang="zh-CN" altLang="en-US" dirty="0"/>
              <a:t>工作就有了责任和义务，家庭也会带来责任和义务</a:t>
            </a:r>
            <a:endParaRPr lang="en-SG" altLang="zh-CN" dirty="0"/>
          </a:p>
          <a:p>
            <a:endParaRPr lang="en-SG" altLang="zh-CN" dirty="0"/>
          </a:p>
          <a:p>
            <a:r>
              <a:rPr lang="zh-CN" altLang="en-US" dirty="0"/>
              <a:t>个人的人生实现，目标，理想会再次拿上桌面</a:t>
            </a:r>
            <a:endParaRPr lang="en-SG" altLang="zh-CN" dirty="0"/>
          </a:p>
          <a:p>
            <a:endParaRPr lang="en-SG" dirty="0"/>
          </a:p>
          <a:p>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7</a:t>
            </a:fld>
            <a:endParaRPr lang="en-SG"/>
          </a:p>
        </p:txBody>
      </p:sp>
    </p:spTree>
    <p:extLst>
      <p:ext uri="{BB962C8B-B14F-4D97-AF65-F5344CB8AC3E}">
        <p14:creationId xmlns:p14="http://schemas.microsoft.com/office/powerpoint/2010/main" val="338554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回想起来，小孩子无法得到最好的成长，因为他在模仿父母，只能成为父母的样式</a:t>
            </a:r>
            <a:endParaRPr lang="en-SG" altLang="zh-CN" dirty="0"/>
          </a:p>
          <a:p>
            <a:endParaRPr lang="en-SG" altLang="zh-CN" dirty="0"/>
          </a:p>
          <a:p>
            <a:r>
              <a:rPr lang="zh-CN" altLang="en-US" dirty="0"/>
              <a:t>青少年也是无法有最好的导师引导，和最完整的成长经历，总会有各样的为难、困苦和甚至欺骗和背叛等更加黑暗的东西，所以他们也只能成为片面的自己</a:t>
            </a:r>
            <a:endParaRPr lang="en-SG" altLang="zh-CN" dirty="0"/>
          </a:p>
          <a:p>
            <a:endParaRPr lang="en-SG" altLang="zh-CN" dirty="0"/>
          </a:p>
          <a:p>
            <a:r>
              <a:rPr lang="zh-CN" altLang="en-US" dirty="0"/>
              <a:t>没有完整的人，因为没有完整的人性，因为没有完整的爱和接纳</a:t>
            </a:r>
            <a:endParaRPr lang="en-SG" altLang="zh-CN" dirty="0"/>
          </a:p>
          <a:p>
            <a:endParaRPr lang="en-SG" dirty="0"/>
          </a:p>
          <a:p>
            <a:endParaRPr lang="en-SG" dirty="0"/>
          </a:p>
          <a:p>
            <a:r>
              <a:rPr lang="zh-CN" altLang="en-US" dirty="0"/>
              <a:t>我自己在刚来新加坡时的自我认知就是一匹孤狼，我要打拼、必要时撕咬对手、不露怯、要追求完美，只有完美才能对得起父母</a:t>
            </a:r>
            <a:endParaRPr lang="en-SG" altLang="zh-CN" dirty="0"/>
          </a:p>
          <a:p>
            <a:endParaRPr lang="en-SG" dirty="0"/>
          </a:p>
          <a:p>
            <a:r>
              <a:rPr lang="zh-CN" altLang="en-US" dirty="0"/>
              <a:t>但是私底下，我最羡慕的就是心底里面有力量，不管在哪里都是正能量的人，因为他们是烧焦了的我最渴慕的人生样式</a:t>
            </a:r>
            <a:endParaRPr lang="en-SG" altLang="zh-CN" dirty="0"/>
          </a:p>
          <a:p>
            <a:endParaRPr lang="en-SG" dirty="0"/>
          </a:p>
          <a:p>
            <a:r>
              <a:rPr lang="zh-CN" altLang="en-US" dirty="0"/>
              <a:t>每个人心里都有个洞，用再多别的东西去填补也没有用，这个洞可能是母爱、父爱、友情、爱情、认可、鼓励、自我实现等等等等</a:t>
            </a:r>
            <a:endParaRPr lang="en-SG" altLang="zh-CN" dirty="0"/>
          </a:p>
          <a:p>
            <a:endParaRPr lang="en-SG" dirty="0"/>
          </a:p>
          <a:p>
            <a:r>
              <a:rPr lang="zh-CN" altLang="en-US" dirty="0"/>
              <a:t>但是归根揭底就是需要安全感，有人做过一个实验，问路人你的追求是什么？说法不一，但是如果你继续追问的话，就会发现所有人最后的答案都回到安全感上</a:t>
            </a:r>
            <a:endParaRPr lang="en-SG" altLang="zh-CN" dirty="0"/>
          </a:p>
          <a:p>
            <a:endParaRPr lang="en-SG" altLang="zh-CN" dirty="0"/>
          </a:p>
          <a:p>
            <a:r>
              <a:rPr lang="zh-CN" altLang="en-US" dirty="0"/>
              <a:t>而安全感的出处就是爱</a:t>
            </a:r>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8</a:t>
            </a:fld>
            <a:endParaRPr lang="en-SG"/>
          </a:p>
        </p:txBody>
      </p:sp>
    </p:spTree>
    <p:extLst>
      <p:ext uri="{BB962C8B-B14F-4D97-AF65-F5344CB8AC3E}">
        <p14:creationId xmlns:p14="http://schemas.microsoft.com/office/powerpoint/2010/main" val="1436297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a:solidFill>
                  <a:schemeClr val="tx1"/>
                </a:solidFill>
                <a:effectLst/>
                <a:latin typeface="+mn-lt"/>
                <a:ea typeface="+mn-ea"/>
                <a:cs typeface="+mn-cs"/>
              </a:rPr>
              <a:t>1 </a:t>
            </a:r>
            <a:r>
              <a:rPr lang="zh-CN" altLang="en-US" sz="1200" kern="1200" dirty="0">
                <a:solidFill>
                  <a:schemeClr val="tx1"/>
                </a:solidFill>
                <a:effectLst/>
                <a:latin typeface="+mn-lt"/>
                <a:ea typeface="+mn-ea"/>
                <a:cs typeface="+mn-cs"/>
              </a:rPr>
              <a:t>影响自己的学业、事业：无法很好地完成自己计划好的事情</a:t>
            </a:r>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2 </a:t>
            </a:r>
            <a:r>
              <a:rPr lang="zh-CN" altLang="en-US" sz="1200" kern="1200" dirty="0">
                <a:solidFill>
                  <a:schemeClr val="tx1"/>
                </a:solidFill>
                <a:effectLst/>
                <a:latin typeface="+mn-lt"/>
                <a:ea typeface="+mn-ea"/>
                <a:cs typeface="+mn-cs"/>
              </a:rPr>
              <a:t>影响自己的友情、爱情、亲情：无法珍惜宝贵的关系和亲友</a:t>
            </a:r>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3 </a:t>
            </a:r>
            <a:r>
              <a:rPr lang="zh-CN" altLang="en-US" sz="1200" kern="1200" dirty="0">
                <a:solidFill>
                  <a:schemeClr val="tx1"/>
                </a:solidFill>
                <a:effectLst/>
                <a:latin typeface="+mn-lt"/>
                <a:ea typeface="+mn-ea"/>
                <a:cs typeface="+mn-cs"/>
              </a:rPr>
              <a:t>影响自己的精神健康：漏洞经常会恶性循环</a:t>
            </a:r>
            <a:endParaRPr lang="en-SG" altLang="zh-CN" sz="1200" kern="1200" dirty="0">
              <a:solidFill>
                <a:schemeClr val="tx1"/>
              </a:solidFill>
              <a:effectLst/>
              <a:latin typeface="+mn-lt"/>
              <a:ea typeface="+mn-ea"/>
              <a:cs typeface="+mn-cs"/>
            </a:endParaRPr>
          </a:p>
          <a:p>
            <a:endParaRPr lang="en-SG"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痛苦</a:t>
            </a:r>
            <a:r>
              <a:rPr lang="en-SG"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无法正确认识、接纳自己而导致的落差感和挫败感</a:t>
            </a:r>
            <a:endParaRPr lang="en-SG" sz="1200" kern="1200" dirty="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D496A082-BA5C-46D5-9687-7BCB55117929}" type="slidenum">
              <a:rPr lang="en-SG" smtClean="0"/>
              <a:t>9</a:t>
            </a:fld>
            <a:endParaRPr lang="en-SG"/>
          </a:p>
        </p:txBody>
      </p:sp>
    </p:spTree>
    <p:extLst>
      <p:ext uri="{BB962C8B-B14F-4D97-AF65-F5344CB8AC3E}">
        <p14:creationId xmlns:p14="http://schemas.microsoft.com/office/powerpoint/2010/main" val="12895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41FA3-364F-4331-BCC0-4B6884453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0868B029-E9CE-4094-9785-E8762E3A2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8818D465-C02C-48B2-B704-3210172653CF}"/>
              </a:ext>
            </a:extLst>
          </p:cNvPr>
          <p:cNvSpPr>
            <a:spLocks noGrp="1"/>
          </p:cNvSpPr>
          <p:nvPr>
            <p:ph type="dt" sz="half" idx="10"/>
          </p:nvPr>
        </p:nvSpPr>
        <p:spPr/>
        <p:txBody>
          <a:bodyPr/>
          <a:lstStyle/>
          <a:p>
            <a:fld id="{40703728-C181-4F3C-BB92-84596CD83060}" type="datetimeFigureOut">
              <a:rPr lang="en-SG" smtClean="0"/>
              <a:t>1/7/2019</a:t>
            </a:fld>
            <a:endParaRPr lang="en-SG"/>
          </a:p>
        </p:txBody>
      </p:sp>
      <p:sp>
        <p:nvSpPr>
          <p:cNvPr id="5" name="Footer Placeholder 4">
            <a:extLst>
              <a:ext uri="{FF2B5EF4-FFF2-40B4-BE49-F238E27FC236}">
                <a16:creationId xmlns:a16="http://schemas.microsoft.com/office/drawing/2014/main" id="{30104D05-3FA8-4CAF-AE0B-FF327B5C8E0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B53F814-7C08-43AA-B4C1-06B86496CECB}"/>
              </a:ext>
            </a:extLst>
          </p:cNvPr>
          <p:cNvSpPr>
            <a:spLocks noGrp="1"/>
          </p:cNvSpPr>
          <p:nvPr>
            <p:ph type="sldNum" sz="quarter" idx="12"/>
          </p:nvPr>
        </p:nvSpPr>
        <p:spPr/>
        <p:txBody>
          <a:bodyPr/>
          <a:lstStyle/>
          <a:p>
            <a:fld id="{D58469B4-E29F-42EC-9EF2-9694AFD9C484}" type="slidenum">
              <a:rPr lang="en-SG" smtClean="0"/>
              <a:t>‹#›</a:t>
            </a:fld>
            <a:endParaRPr lang="en-SG"/>
          </a:p>
        </p:txBody>
      </p:sp>
    </p:spTree>
    <p:extLst>
      <p:ext uri="{BB962C8B-B14F-4D97-AF65-F5344CB8AC3E}">
        <p14:creationId xmlns:p14="http://schemas.microsoft.com/office/powerpoint/2010/main" val="114090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B114-9FCC-483C-A964-6375B1D499E1}"/>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F6B1DD8-E792-49C7-9C7B-A20A1BDD47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DC624D2-A797-4716-A2DE-B14840289041}"/>
              </a:ext>
            </a:extLst>
          </p:cNvPr>
          <p:cNvSpPr>
            <a:spLocks noGrp="1"/>
          </p:cNvSpPr>
          <p:nvPr>
            <p:ph type="dt" sz="half" idx="10"/>
          </p:nvPr>
        </p:nvSpPr>
        <p:spPr/>
        <p:txBody>
          <a:bodyPr/>
          <a:lstStyle/>
          <a:p>
            <a:fld id="{40703728-C181-4F3C-BB92-84596CD83060}" type="datetimeFigureOut">
              <a:rPr lang="en-SG" smtClean="0"/>
              <a:t>1/7/2019</a:t>
            </a:fld>
            <a:endParaRPr lang="en-SG"/>
          </a:p>
        </p:txBody>
      </p:sp>
      <p:sp>
        <p:nvSpPr>
          <p:cNvPr id="5" name="Footer Placeholder 4">
            <a:extLst>
              <a:ext uri="{FF2B5EF4-FFF2-40B4-BE49-F238E27FC236}">
                <a16:creationId xmlns:a16="http://schemas.microsoft.com/office/drawing/2014/main" id="{9FD9EEAA-8A4D-4948-8A41-542E08DD606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574B5C4-4BED-4CF8-99B3-220B1672C4BD}"/>
              </a:ext>
            </a:extLst>
          </p:cNvPr>
          <p:cNvSpPr>
            <a:spLocks noGrp="1"/>
          </p:cNvSpPr>
          <p:nvPr>
            <p:ph type="sldNum" sz="quarter" idx="12"/>
          </p:nvPr>
        </p:nvSpPr>
        <p:spPr/>
        <p:txBody>
          <a:bodyPr/>
          <a:lstStyle/>
          <a:p>
            <a:fld id="{D58469B4-E29F-42EC-9EF2-9694AFD9C484}" type="slidenum">
              <a:rPr lang="en-SG" smtClean="0"/>
              <a:t>‹#›</a:t>
            </a:fld>
            <a:endParaRPr lang="en-SG"/>
          </a:p>
        </p:txBody>
      </p:sp>
    </p:spTree>
    <p:extLst>
      <p:ext uri="{BB962C8B-B14F-4D97-AF65-F5344CB8AC3E}">
        <p14:creationId xmlns:p14="http://schemas.microsoft.com/office/powerpoint/2010/main" val="371314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1A684-BCCB-46E2-9319-01A6680A9C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19101AFC-F30E-400D-89F8-D734A5EB2A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B84CD05-2CAF-4753-9DBC-E9B40CA4FA94}"/>
              </a:ext>
            </a:extLst>
          </p:cNvPr>
          <p:cNvSpPr>
            <a:spLocks noGrp="1"/>
          </p:cNvSpPr>
          <p:nvPr>
            <p:ph type="dt" sz="half" idx="10"/>
          </p:nvPr>
        </p:nvSpPr>
        <p:spPr/>
        <p:txBody>
          <a:bodyPr/>
          <a:lstStyle/>
          <a:p>
            <a:fld id="{40703728-C181-4F3C-BB92-84596CD83060}" type="datetimeFigureOut">
              <a:rPr lang="en-SG" smtClean="0"/>
              <a:t>1/7/2019</a:t>
            </a:fld>
            <a:endParaRPr lang="en-SG"/>
          </a:p>
        </p:txBody>
      </p:sp>
      <p:sp>
        <p:nvSpPr>
          <p:cNvPr id="5" name="Footer Placeholder 4">
            <a:extLst>
              <a:ext uri="{FF2B5EF4-FFF2-40B4-BE49-F238E27FC236}">
                <a16:creationId xmlns:a16="http://schemas.microsoft.com/office/drawing/2014/main" id="{D4EF9F6D-02FD-44C8-B83E-89DD1B46C11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5D6D3CD-727A-485C-936C-A2F2AE088048}"/>
              </a:ext>
            </a:extLst>
          </p:cNvPr>
          <p:cNvSpPr>
            <a:spLocks noGrp="1"/>
          </p:cNvSpPr>
          <p:nvPr>
            <p:ph type="sldNum" sz="quarter" idx="12"/>
          </p:nvPr>
        </p:nvSpPr>
        <p:spPr/>
        <p:txBody>
          <a:bodyPr/>
          <a:lstStyle/>
          <a:p>
            <a:fld id="{D58469B4-E29F-42EC-9EF2-9694AFD9C484}" type="slidenum">
              <a:rPr lang="en-SG" smtClean="0"/>
              <a:t>‹#›</a:t>
            </a:fld>
            <a:endParaRPr lang="en-SG"/>
          </a:p>
        </p:txBody>
      </p:sp>
    </p:spTree>
    <p:extLst>
      <p:ext uri="{BB962C8B-B14F-4D97-AF65-F5344CB8AC3E}">
        <p14:creationId xmlns:p14="http://schemas.microsoft.com/office/powerpoint/2010/main" val="7086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AF89-BC0C-4D96-9331-D08FC550BA2E}"/>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A2EDEDC-60F8-4784-8263-9F3F970EA4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F51C00D-80CC-4BF2-88B6-6764E02A897B}"/>
              </a:ext>
            </a:extLst>
          </p:cNvPr>
          <p:cNvSpPr>
            <a:spLocks noGrp="1"/>
          </p:cNvSpPr>
          <p:nvPr>
            <p:ph type="dt" sz="half" idx="10"/>
          </p:nvPr>
        </p:nvSpPr>
        <p:spPr/>
        <p:txBody>
          <a:bodyPr/>
          <a:lstStyle/>
          <a:p>
            <a:fld id="{40703728-C181-4F3C-BB92-84596CD83060}" type="datetimeFigureOut">
              <a:rPr lang="en-SG" smtClean="0"/>
              <a:t>1/7/2019</a:t>
            </a:fld>
            <a:endParaRPr lang="en-SG"/>
          </a:p>
        </p:txBody>
      </p:sp>
      <p:sp>
        <p:nvSpPr>
          <p:cNvPr id="5" name="Footer Placeholder 4">
            <a:extLst>
              <a:ext uri="{FF2B5EF4-FFF2-40B4-BE49-F238E27FC236}">
                <a16:creationId xmlns:a16="http://schemas.microsoft.com/office/drawing/2014/main" id="{96A7E700-8681-4344-A643-F82E5BB950B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B186DD7-0573-4388-A6EB-13EFD888CD4E}"/>
              </a:ext>
            </a:extLst>
          </p:cNvPr>
          <p:cNvSpPr>
            <a:spLocks noGrp="1"/>
          </p:cNvSpPr>
          <p:nvPr>
            <p:ph type="sldNum" sz="quarter" idx="12"/>
          </p:nvPr>
        </p:nvSpPr>
        <p:spPr/>
        <p:txBody>
          <a:bodyPr/>
          <a:lstStyle/>
          <a:p>
            <a:fld id="{D58469B4-E29F-42EC-9EF2-9694AFD9C484}" type="slidenum">
              <a:rPr lang="en-SG" smtClean="0"/>
              <a:t>‹#›</a:t>
            </a:fld>
            <a:endParaRPr lang="en-SG"/>
          </a:p>
        </p:txBody>
      </p:sp>
    </p:spTree>
    <p:extLst>
      <p:ext uri="{BB962C8B-B14F-4D97-AF65-F5344CB8AC3E}">
        <p14:creationId xmlns:p14="http://schemas.microsoft.com/office/powerpoint/2010/main" val="240967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41216-BD78-41A5-B2E1-08ACB8386E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47A6B058-EA19-4DDA-B798-989EAF8B2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8021AA-F613-4F9E-A670-9C182488FB19}"/>
              </a:ext>
            </a:extLst>
          </p:cNvPr>
          <p:cNvSpPr>
            <a:spLocks noGrp="1"/>
          </p:cNvSpPr>
          <p:nvPr>
            <p:ph type="dt" sz="half" idx="10"/>
          </p:nvPr>
        </p:nvSpPr>
        <p:spPr/>
        <p:txBody>
          <a:bodyPr/>
          <a:lstStyle/>
          <a:p>
            <a:fld id="{40703728-C181-4F3C-BB92-84596CD83060}" type="datetimeFigureOut">
              <a:rPr lang="en-SG" smtClean="0"/>
              <a:t>1/7/2019</a:t>
            </a:fld>
            <a:endParaRPr lang="en-SG"/>
          </a:p>
        </p:txBody>
      </p:sp>
      <p:sp>
        <p:nvSpPr>
          <p:cNvPr id="5" name="Footer Placeholder 4">
            <a:extLst>
              <a:ext uri="{FF2B5EF4-FFF2-40B4-BE49-F238E27FC236}">
                <a16:creationId xmlns:a16="http://schemas.microsoft.com/office/drawing/2014/main" id="{CD701F1D-9084-4596-AA51-236B3650954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D8D7A98-AE17-493A-91EB-F80DDD4C5B31}"/>
              </a:ext>
            </a:extLst>
          </p:cNvPr>
          <p:cNvSpPr>
            <a:spLocks noGrp="1"/>
          </p:cNvSpPr>
          <p:nvPr>
            <p:ph type="sldNum" sz="quarter" idx="12"/>
          </p:nvPr>
        </p:nvSpPr>
        <p:spPr/>
        <p:txBody>
          <a:bodyPr/>
          <a:lstStyle/>
          <a:p>
            <a:fld id="{D58469B4-E29F-42EC-9EF2-9694AFD9C484}" type="slidenum">
              <a:rPr lang="en-SG" smtClean="0"/>
              <a:t>‹#›</a:t>
            </a:fld>
            <a:endParaRPr lang="en-SG"/>
          </a:p>
        </p:txBody>
      </p:sp>
    </p:spTree>
    <p:extLst>
      <p:ext uri="{BB962C8B-B14F-4D97-AF65-F5344CB8AC3E}">
        <p14:creationId xmlns:p14="http://schemas.microsoft.com/office/powerpoint/2010/main" val="426736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06B4-C960-4CDF-A482-9B4ADD8734E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427DEA01-67B9-4AF2-BA91-65B7E41D73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9FFF68B6-D9EF-4DBE-9308-4D3AF864119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AF1CF297-A79E-4E65-B9F0-53038576B64C}"/>
              </a:ext>
            </a:extLst>
          </p:cNvPr>
          <p:cNvSpPr>
            <a:spLocks noGrp="1"/>
          </p:cNvSpPr>
          <p:nvPr>
            <p:ph type="dt" sz="half" idx="10"/>
          </p:nvPr>
        </p:nvSpPr>
        <p:spPr/>
        <p:txBody>
          <a:bodyPr/>
          <a:lstStyle/>
          <a:p>
            <a:fld id="{40703728-C181-4F3C-BB92-84596CD83060}" type="datetimeFigureOut">
              <a:rPr lang="en-SG" smtClean="0"/>
              <a:t>1/7/2019</a:t>
            </a:fld>
            <a:endParaRPr lang="en-SG"/>
          </a:p>
        </p:txBody>
      </p:sp>
      <p:sp>
        <p:nvSpPr>
          <p:cNvPr id="6" name="Footer Placeholder 5">
            <a:extLst>
              <a:ext uri="{FF2B5EF4-FFF2-40B4-BE49-F238E27FC236}">
                <a16:creationId xmlns:a16="http://schemas.microsoft.com/office/drawing/2014/main" id="{3BDC6560-8C18-4AED-B562-6FE5119B7F7D}"/>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3C5C277F-7C22-4618-90C5-93E7A1CB9FFC}"/>
              </a:ext>
            </a:extLst>
          </p:cNvPr>
          <p:cNvSpPr>
            <a:spLocks noGrp="1"/>
          </p:cNvSpPr>
          <p:nvPr>
            <p:ph type="sldNum" sz="quarter" idx="12"/>
          </p:nvPr>
        </p:nvSpPr>
        <p:spPr/>
        <p:txBody>
          <a:bodyPr/>
          <a:lstStyle/>
          <a:p>
            <a:fld id="{D58469B4-E29F-42EC-9EF2-9694AFD9C484}" type="slidenum">
              <a:rPr lang="en-SG" smtClean="0"/>
              <a:t>‹#›</a:t>
            </a:fld>
            <a:endParaRPr lang="en-SG"/>
          </a:p>
        </p:txBody>
      </p:sp>
    </p:spTree>
    <p:extLst>
      <p:ext uri="{BB962C8B-B14F-4D97-AF65-F5344CB8AC3E}">
        <p14:creationId xmlns:p14="http://schemas.microsoft.com/office/powerpoint/2010/main" val="94651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C2F4-E3A8-4F99-92A5-44A014C56822}"/>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F750FE3-92E4-42FD-ADB3-8FEBA77F03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D2DBD2-2349-4162-9DBE-D608834231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A0FAA7D2-0335-40FC-A0D7-F6D9E238E4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086484-C0AF-4123-80D0-62CE20321A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5C839B47-B490-4C68-B309-6406A5957340}"/>
              </a:ext>
            </a:extLst>
          </p:cNvPr>
          <p:cNvSpPr>
            <a:spLocks noGrp="1"/>
          </p:cNvSpPr>
          <p:nvPr>
            <p:ph type="dt" sz="half" idx="10"/>
          </p:nvPr>
        </p:nvSpPr>
        <p:spPr/>
        <p:txBody>
          <a:bodyPr/>
          <a:lstStyle/>
          <a:p>
            <a:fld id="{40703728-C181-4F3C-BB92-84596CD83060}" type="datetimeFigureOut">
              <a:rPr lang="en-SG" smtClean="0"/>
              <a:t>1/7/2019</a:t>
            </a:fld>
            <a:endParaRPr lang="en-SG"/>
          </a:p>
        </p:txBody>
      </p:sp>
      <p:sp>
        <p:nvSpPr>
          <p:cNvPr id="8" name="Footer Placeholder 7">
            <a:extLst>
              <a:ext uri="{FF2B5EF4-FFF2-40B4-BE49-F238E27FC236}">
                <a16:creationId xmlns:a16="http://schemas.microsoft.com/office/drawing/2014/main" id="{1F5125CF-0574-4DC2-A2F2-258D676BDEA2}"/>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3A5117BF-5C66-411A-B875-BDCE0BDC5F57}"/>
              </a:ext>
            </a:extLst>
          </p:cNvPr>
          <p:cNvSpPr>
            <a:spLocks noGrp="1"/>
          </p:cNvSpPr>
          <p:nvPr>
            <p:ph type="sldNum" sz="quarter" idx="12"/>
          </p:nvPr>
        </p:nvSpPr>
        <p:spPr/>
        <p:txBody>
          <a:bodyPr/>
          <a:lstStyle/>
          <a:p>
            <a:fld id="{D58469B4-E29F-42EC-9EF2-9694AFD9C484}" type="slidenum">
              <a:rPr lang="en-SG" smtClean="0"/>
              <a:t>‹#›</a:t>
            </a:fld>
            <a:endParaRPr lang="en-SG"/>
          </a:p>
        </p:txBody>
      </p:sp>
    </p:spTree>
    <p:extLst>
      <p:ext uri="{BB962C8B-B14F-4D97-AF65-F5344CB8AC3E}">
        <p14:creationId xmlns:p14="http://schemas.microsoft.com/office/powerpoint/2010/main" val="22699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5E84-CD94-4764-A785-8A7440599152}"/>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E73550A-B37C-4E3C-B57E-8A6A2C07816A}"/>
              </a:ext>
            </a:extLst>
          </p:cNvPr>
          <p:cNvSpPr>
            <a:spLocks noGrp="1"/>
          </p:cNvSpPr>
          <p:nvPr>
            <p:ph type="dt" sz="half" idx="10"/>
          </p:nvPr>
        </p:nvSpPr>
        <p:spPr/>
        <p:txBody>
          <a:bodyPr/>
          <a:lstStyle/>
          <a:p>
            <a:fld id="{40703728-C181-4F3C-BB92-84596CD83060}" type="datetimeFigureOut">
              <a:rPr lang="en-SG" smtClean="0"/>
              <a:t>1/7/2019</a:t>
            </a:fld>
            <a:endParaRPr lang="en-SG"/>
          </a:p>
        </p:txBody>
      </p:sp>
      <p:sp>
        <p:nvSpPr>
          <p:cNvPr id="4" name="Footer Placeholder 3">
            <a:extLst>
              <a:ext uri="{FF2B5EF4-FFF2-40B4-BE49-F238E27FC236}">
                <a16:creationId xmlns:a16="http://schemas.microsoft.com/office/drawing/2014/main" id="{7E2E4323-B2C1-48D0-AE56-26A9D7914747}"/>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4E52CF01-CCC4-41E3-A171-77C792A40AA0}"/>
              </a:ext>
            </a:extLst>
          </p:cNvPr>
          <p:cNvSpPr>
            <a:spLocks noGrp="1"/>
          </p:cNvSpPr>
          <p:nvPr>
            <p:ph type="sldNum" sz="quarter" idx="12"/>
          </p:nvPr>
        </p:nvSpPr>
        <p:spPr/>
        <p:txBody>
          <a:bodyPr/>
          <a:lstStyle/>
          <a:p>
            <a:fld id="{D58469B4-E29F-42EC-9EF2-9694AFD9C484}" type="slidenum">
              <a:rPr lang="en-SG" smtClean="0"/>
              <a:t>‹#›</a:t>
            </a:fld>
            <a:endParaRPr lang="en-SG"/>
          </a:p>
        </p:txBody>
      </p:sp>
    </p:spTree>
    <p:extLst>
      <p:ext uri="{BB962C8B-B14F-4D97-AF65-F5344CB8AC3E}">
        <p14:creationId xmlns:p14="http://schemas.microsoft.com/office/powerpoint/2010/main" val="10571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119A2-02CF-4759-AEC9-9B0FAFBB5FB8}"/>
              </a:ext>
            </a:extLst>
          </p:cNvPr>
          <p:cNvSpPr>
            <a:spLocks noGrp="1"/>
          </p:cNvSpPr>
          <p:nvPr>
            <p:ph type="dt" sz="half" idx="10"/>
          </p:nvPr>
        </p:nvSpPr>
        <p:spPr/>
        <p:txBody>
          <a:bodyPr/>
          <a:lstStyle/>
          <a:p>
            <a:fld id="{40703728-C181-4F3C-BB92-84596CD83060}" type="datetimeFigureOut">
              <a:rPr lang="en-SG" smtClean="0"/>
              <a:t>1/7/2019</a:t>
            </a:fld>
            <a:endParaRPr lang="en-SG"/>
          </a:p>
        </p:txBody>
      </p:sp>
      <p:sp>
        <p:nvSpPr>
          <p:cNvPr id="3" name="Footer Placeholder 2">
            <a:extLst>
              <a:ext uri="{FF2B5EF4-FFF2-40B4-BE49-F238E27FC236}">
                <a16:creationId xmlns:a16="http://schemas.microsoft.com/office/drawing/2014/main" id="{C5C0463E-6D25-47F0-886C-1597BF00084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747A4F22-8B5F-464C-8076-93D19F0F30EF}"/>
              </a:ext>
            </a:extLst>
          </p:cNvPr>
          <p:cNvSpPr>
            <a:spLocks noGrp="1"/>
          </p:cNvSpPr>
          <p:nvPr>
            <p:ph type="sldNum" sz="quarter" idx="12"/>
          </p:nvPr>
        </p:nvSpPr>
        <p:spPr/>
        <p:txBody>
          <a:bodyPr/>
          <a:lstStyle/>
          <a:p>
            <a:fld id="{D58469B4-E29F-42EC-9EF2-9694AFD9C484}" type="slidenum">
              <a:rPr lang="en-SG" smtClean="0"/>
              <a:t>‹#›</a:t>
            </a:fld>
            <a:endParaRPr lang="en-SG"/>
          </a:p>
        </p:txBody>
      </p:sp>
    </p:spTree>
    <p:extLst>
      <p:ext uri="{BB962C8B-B14F-4D97-AF65-F5344CB8AC3E}">
        <p14:creationId xmlns:p14="http://schemas.microsoft.com/office/powerpoint/2010/main" val="244931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FF3E-F55D-494E-ADA1-2B66841A7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2D4634C1-D65F-4EE8-9A5A-71B6510D6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D07F1055-09E2-4D65-8627-6389C9B44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DCAC80-B557-4A18-80A9-6FF4E0EBAC85}"/>
              </a:ext>
            </a:extLst>
          </p:cNvPr>
          <p:cNvSpPr>
            <a:spLocks noGrp="1"/>
          </p:cNvSpPr>
          <p:nvPr>
            <p:ph type="dt" sz="half" idx="10"/>
          </p:nvPr>
        </p:nvSpPr>
        <p:spPr/>
        <p:txBody>
          <a:bodyPr/>
          <a:lstStyle/>
          <a:p>
            <a:fld id="{40703728-C181-4F3C-BB92-84596CD83060}" type="datetimeFigureOut">
              <a:rPr lang="en-SG" smtClean="0"/>
              <a:t>1/7/2019</a:t>
            </a:fld>
            <a:endParaRPr lang="en-SG"/>
          </a:p>
        </p:txBody>
      </p:sp>
      <p:sp>
        <p:nvSpPr>
          <p:cNvPr id="6" name="Footer Placeholder 5">
            <a:extLst>
              <a:ext uri="{FF2B5EF4-FFF2-40B4-BE49-F238E27FC236}">
                <a16:creationId xmlns:a16="http://schemas.microsoft.com/office/drawing/2014/main" id="{5ABB7462-4A62-4C39-90F0-FA19B5B9999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B29C8A8E-94E8-4C18-A6BE-FAD48F168F37}"/>
              </a:ext>
            </a:extLst>
          </p:cNvPr>
          <p:cNvSpPr>
            <a:spLocks noGrp="1"/>
          </p:cNvSpPr>
          <p:nvPr>
            <p:ph type="sldNum" sz="quarter" idx="12"/>
          </p:nvPr>
        </p:nvSpPr>
        <p:spPr/>
        <p:txBody>
          <a:bodyPr/>
          <a:lstStyle/>
          <a:p>
            <a:fld id="{D58469B4-E29F-42EC-9EF2-9694AFD9C484}" type="slidenum">
              <a:rPr lang="en-SG" smtClean="0"/>
              <a:t>‹#›</a:t>
            </a:fld>
            <a:endParaRPr lang="en-SG"/>
          </a:p>
        </p:txBody>
      </p:sp>
    </p:spTree>
    <p:extLst>
      <p:ext uri="{BB962C8B-B14F-4D97-AF65-F5344CB8AC3E}">
        <p14:creationId xmlns:p14="http://schemas.microsoft.com/office/powerpoint/2010/main" val="3827639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B594-3367-40E9-8745-478EE72C3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2976256-0B7C-43E7-AA59-0A555084F0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7DAAD2E0-FD4E-4480-B028-965FB5BF1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97D19D-25C1-448E-8786-CFFBFB8552EC}"/>
              </a:ext>
            </a:extLst>
          </p:cNvPr>
          <p:cNvSpPr>
            <a:spLocks noGrp="1"/>
          </p:cNvSpPr>
          <p:nvPr>
            <p:ph type="dt" sz="half" idx="10"/>
          </p:nvPr>
        </p:nvSpPr>
        <p:spPr/>
        <p:txBody>
          <a:bodyPr/>
          <a:lstStyle/>
          <a:p>
            <a:fld id="{40703728-C181-4F3C-BB92-84596CD83060}" type="datetimeFigureOut">
              <a:rPr lang="en-SG" smtClean="0"/>
              <a:t>1/7/2019</a:t>
            </a:fld>
            <a:endParaRPr lang="en-SG"/>
          </a:p>
        </p:txBody>
      </p:sp>
      <p:sp>
        <p:nvSpPr>
          <p:cNvPr id="6" name="Footer Placeholder 5">
            <a:extLst>
              <a:ext uri="{FF2B5EF4-FFF2-40B4-BE49-F238E27FC236}">
                <a16:creationId xmlns:a16="http://schemas.microsoft.com/office/drawing/2014/main" id="{92613E2C-E06E-4E50-A4BE-997B431DF46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F6C01EA-48F3-44CD-829E-A8D3AB3F4ED2}"/>
              </a:ext>
            </a:extLst>
          </p:cNvPr>
          <p:cNvSpPr>
            <a:spLocks noGrp="1"/>
          </p:cNvSpPr>
          <p:nvPr>
            <p:ph type="sldNum" sz="quarter" idx="12"/>
          </p:nvPr>
        </p:nvSpPr>
        <p:spPr/>
        <p:txBody>
          <a:bodyPr/>
          <a:lstStyle/>
          <a:p>
            <a:fld id="{D58469B4-E29F-42EC-9EF2-9694AFD9C484}" type="slidenum">
              <a:rPr lang="en-SG" smtClean="0"/>
              <a:t>‹#›</a:t>
            </a:fld>
            <a:endParaRPr lang="en-SG"/>
          </a:p>
        </p:txBody>
      </p:sp>
    </p:spTree>
    <p:extLst>
      <p:ext uri="{BB962C8B-B14F-4D97-AF65-F5344CB8AC3E}">
        <p14:creationId xmlns:p14="http://schemas.microsoft.com/office/powerpoint/2010/main" val="192546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98DCEB-B510-4B4D-B30C-7DE61F2D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9F90D663-383D-448F-9F4D-90CE0195B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CACC503-9691-4206-A32D-1A16AC58D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03728-C181-4F3C-BB92-84596CD83060}" type="datetimeFigureOut">
              <a:rPr lang="en-SG" smtClean="0"/>
              <a:t>1/7/2019</a:t>
            </a:fld>
            <a:endParaRPr lang="en-SG"/>
          </a:p>
        </p:txBody>
      </p:sp>
      <p:sp>
        <p:nvSpPr>
          <p:cNvPr id="5" name="Footer Placeholder 4">
            <a:extLst>
              <a:ext uri="{FF2B5EF4-FFF2-40B4-BE49-F238E27FC236}">
                <a16:creationId xmlns:a16="http://schemas.microsoft.com/office/drawing/2014/main" id="{A88D8A62-B168-40BC-8F13-43117DB583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F88C0FEB-E3BC-435B-AFB5-8B844321C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469B4-E29F-42EC-9EF2-9694AFD9C484}" type="slidenum">
              <a:rPr lang="en-SG" smtClean="0"/>
              <a:t>‹#›</a:t>
            </a:fld>
            <a:endParaRPr lang="en-SG"/>
          </a:p>
        </p:txBody>
      </p:sp>
    </p:spTree>
    <p:extLst>
      <p:ext uri="{BB962C8B-B14F-4D97-AF65-F5344CB8AC3E}">
        <p14:creationId xmlns:p14="http://schemas.microsoft.com/office/powerpoint/2010/main" val="13341281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NA background">
            <a:extLst>
              <a:ext uri="{FF2B5EF4-FFF2-40B4-BE49-F238E27FC236}">
                <a16:creationId xmlns:a16="http://schemas.microsoft.com/office/drawing/2014/main" id="{1B9A83AC-78EB-4C9B-A7B8-159F607B0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559919-A82F-4620-8213-CFC794AD0F08}"/>
              </a:ext>
            </a:extLst>
          </p:cNvPr>
          <p:cNvSpPr>
            <a:spLocks noGrp="1"/>
          </p:cNvSpPr>
          <p:nvPr>
            <p:ph type="ctrTitle"/>
          </p:nvPr>
        </p:nvSpPr>
        <p:spPr>
          <a:xfrm>
            <a:off x="-387928" y="2147342"/>
            <a:ext cx="7726018" cy="3462765"/>
          </a:xfrm>
        </p:spPr>
        <p:txBody>
          <a:bodyPr>
            <a:normAutofit/>
          </a:bodyPr>
          <a:lstStyle/>
          <a:p>
            <a:r>
              <a:rPr lang="en-US" altLang="zh-CN" sz="19900" dirty="0"/>
              <a:t>LNA</a:t>
            </a:r>
            <a:endParaRPr lang="en-SG" sz="7200" dirty="0"/>
          </a:p>
        </p:txBody>
      </p:sp>
      <p:sp>
        <p:nvSpPr>
          <p:cNvPr id="3" name="TextBox 2">
            <a:extLst>
              <a:ext uri="{FF2B5EF4-FFF2-40B4-BE49-F238E27FC236}">
                <a16:creationId xmlns:a16="http://schemas.microsoft.com/office/drawing/2014/main" id="{C2DF4E0B-2BC6-4966-82FA-FD885F74ACF8}"/>
              </a:ext>
            </a:extLst>
          </p:cNvPr>
          <p:cNvSpPr txBox="1"/>
          <p:nvPr/>
        </p:nvSpPr>
        <p:spPr>
          <a:xfrm>
            <a:off x="4234207" y="5680055"/>
            <a:ext cx="3403076" cy="369332"/>
          </a:xfrm>
          <a:prstGeom prst="rect">
            <a:avLst/>
          </a:prstGeom>
          <a:noFill/>
        </p:spPr>
        <p:txBody>
          <a:bodyPr wrap="square" rtlCol="0">
            <a:spAutoFit/>
          </a:bodyPr>
          <a:lstStyle/>
          <a:p>
            <a:r>
              <a:rPr lang="en-US" altLang="zh-CN" b="1" dirty="0"/>
              <a:t>——</a:t>
            </a:r>
            <a:r>
              <a:rPr lang="zh-CN" altLang="en-US" b="1" dirty="0"/>
              <a:t>彩虹之家青年讲坛</a:t>
            </a:r>
            <a:endParaRPr lang="en-SG" b="1" dirty="0"/>
          </a:p>
        </p:txBody>
      </p:sp>
    </p:spTree>
    <p:extLst>
      <p:ext uri="{BB962C8B-B14F-4D97-AF65-F5344CB8AC3E}">
        <p14:creationId xmlns:p14="http://schemas.microsoft.com/office/powerpoint/2010/main" val="184524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5000" tmFilter="0, 0; .2, .5; .8, .5; 1, 0"/>
                                        <p:tgtEl>
                                          <p:spTgt spid="2"/>
                                        </p:tgtEl>
                                      </p:cBhvr>
                                    </p:animEffect>
                                    <p:animScale>
                                      <p:cBhvr>
                                        <p:cTn id="7" dur="2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p:txBody>
          <a:bodyPr/>
          <a:lstStyle/>
          <a:p>
            <a:r>
              <a:rPr lang="zh-CN" altLang="en-US" dirty="0"/>
              <a:t>如何填补心洞</a:t>
            </a:r>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p:txBody>
          <a:bodyPr/>
          <a:lstStyle/>
          <a:p>
            <a:r>
              <a:rPr lang="zh-CN" altLang="en-US" dirty="0"/>
              <a:t>沉浸物质</a:t>
            </a:r>
            <a:endParaRPr lang="en-SG" altLang="zh-CN" dirty="0"/>
          </a:p>
          <a:p>
            <a:endParaRPr lang="en-SG" dirty="0"/>
          </a:p>
          <a:p>
            <a:r>
              <a:rPr lang="zh-CN" altLang="en-US" dirty="0"/>
              <a:t>忙于事情</a:t>
            </a:r>
            <a:endParaRPr lang="en-SG" altLang="zh-CN" dirty="0"/>
          </a:p>
          <a:p>
            <a:endParaRPr lang="en-SG" dirty="0"/>
          </a:p>
          <a:p>
            <a:r>
              <a:rPr lang="zh-CN" altLang="en-US" dirty="0"/>
              <a:t>心灵寄托</a:t>
            </a:r>
            <a:endParaRPr lang="en-SG" altLang="zh-CN" dirty="0"/>
          </a:p>
          <a:p>
            <a:endParaRPr lang="en-SG" dirty="0"/>
          </a:p>
          <a:p>
            <a:r>
              <a:rPr lang="zh-CN" altLang="en-US" dirty="0"/>
              <a:t>投身信仰</a:t>
            </a:r>
            <a:endParaRPr lang="en-SG" dirty="0"/>
          </a:p>
        </p:txBody>
      </p:sp>
      <p:pic>
        <p:nvPicPr>
          <p:cNvPr id="12292" name="Picture 4" descr="Image result for DNA background">
            <a:extLst>
              <a:ext uri="{FF2B5EF4-FFF2-40B4-BE49-F238E27FC236}">
                <a16:creationId xmlns:a16="http://schemas.microsoft.com/office/drawing/2014/main" id="{3ED2E375-391F-4067-B974-1F8922B2B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535993">
            <a:off x="7723377" y="901427"/>
            <a:ext cx="6231167" cy="505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76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p:txBody>
          <a:bodyPr/>
          <a:lstStyle/>
          <a:p>
            <a:r>
              <a:rPr lang="zh-CN" altLang="en-US" dirty="0"/>
              <a:t>为什么基督信仰是我的唯一出路？</a:t>
            </a:r>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p:txBody>
          <a:bodyPr/>
          <a:lstStyle/>
          <a:p>
            <a:r>
              <a:rPr lang="zh-CN" altLang="en-US" dirty="0"/>
              <a:t>基督信仰是什么？</a:t>
            </a:r>
            <a:endParaRPr lang="en-SG" altLang="zh-CN" dirty="0"/>
          </a:p>
          <a:p>
            <a:endParaRPr lang="en-SG" dirty="0"/>
          </a:p>
          <a:p>
            <a:r>
              <a:rPr lang="zh-CN" altLang="en-US" dirty="0"/>
              <a:t>如何成为基督徒，并得到救赎？</a:t>
            </a:r>
            <a:endParaRPr lang="en-SG" altLang="zh-CN" dirty="0"/>
          </a:p>
          <a:p>
            <a:endParaRPr lang="en-SG" dirty="0"/>
          </a:p>
          <a:p>
            <a:r>
              <a:rPr lang="zh-CN" altLang="en-US" dirty="0"/>
              <a:t>为什么这个救赎是完全的爱和接纳？</a:t>
            </a:r>
            <a:endParaRPr lang="en-SG" altLang="zh-CN" dirty="0"/>
          </a:p>
          <a:p>
            <a:endParaRPr lang="en-SG" dirty="0"/>
          </a:p>
          <a:p>
            <a:r>
              <a:rPr lang="zh-CN" altLang="en-US" dirty="0"/>
              <a:t>基督是如何爱我接纳我的，而我的生命又发生了哪些变化？</a:t>
            </a:r>
            <a:endParaRPr lang="en-SG" dirty="0"/>
          </a:p>
          <a:p>
            <a:endParaRPr lang="en-SG" dirty="0"/>
          </a:p>
        </p:txBody>
      </p:sp>
      <p:pic>
        <p:nvPicPr>
          <p:cNvPr id="12292" name="Picture 4" descr="Image result for DNA background">
            <a:extLst>
              <a:ext uri="{FF2B5EF4-FFF2-40B4-BE49-F238E27FC236}">
                <a16:creationId xmlns:a16="http://schemas.microsoft.com/office/drawing/2014/main" id="{3ED2E375-391F-4067-B974-1F8922B2B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535993">
            <a:off x="7723377" y="901427"/>
            <a:ext cx="6231167" cy="505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5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5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7949-3BF3-40D3-A238-885E749DB840}"/>
              </a:ext>
            </a:extLst>
          </p:cNvPr>
          <p:cNvSpPr>
            <a:spLocks noGrp="1"/>
          </p:cNvSpPr>
          <p:nvPr>
            <p:ph type="title"/>
          </p:nvPr>
        </p:nvSpPr>
        <p:spPr/>
        <p:txBody>
          <a:bodyPr/>
          <a:lstStyle/>
          <a:p>
            <a:r>
              <a:rPr lang="en-US" altLang="zh-CN" b="1" dirty="0"/>
              <a:t>《</a:t>
            </a:r>
            <a:r>
              <a:rPr lang="zh-CN" altLang="en-US" b="1" dirty="0"/>
              <a:t>圣经</a:t>
            </a:r>
            <a:r>
              <a:rPr lang="en-US" altLang="zh-CN" b="1" dirty="0"/>
              <a:t>》</a:t>
            </a:r>
            <a:endParaRPr lang="en-SG" b="1" dirty="0"/>
          </a:p>
        </p:txBody>
      </p:sp>
      <p:sp>
        <p:nvSpPr>
          <p:cNvPr id="3" name="Content Placeholder 2">
            <a:extLst>
              <a:ext uri="{FF2B5EF4-FFF2-40B4-BE49-F238E27FC236}">
                <a16:creationId xmlns:a16="http://schemas.microsoft.com/office/drawing/2014/main" id="{15CAA41C-0602-41E4-8C1F-83DAB7896C40}"/>
              </a:ext>
            </a:extLst>
          </p:cNvPr>
          <p:cNvSpPr>
            <a:spLocks noGrp="1"/>
          </p:cNvSpPr>
          <p:nvPr>
            <p:ph idx="1"/>
          </p:nvPr>
        </p:nvSpPr>
        <p:spPr>
          <a:xfrm>
            <a:off x="645335" y="1583645"/>
            <a:ext cx="11251094" cy="4869089"/>
          </a:xfrm>
          <a:blipFill>
            <a:blip r:embed="rId2"/>
            <a:tile tx="0" ty="0" sx="100000" sy="100000" flip="none" algn="tl"/>
          </a:blipFill>
        </p:spPr>
        <p:txBody>
          <a:bodyPr>
            <a:normAutofit fontScale="85000" lnSpcReduction="20000"/>
          </a:bodyPr>
          <a:lstStyle/>
          <a:p>
            <a:pPr marL="0" indent="0">
              <a:buNone/>
            </a:pPr>
            <a:r>
              <a:rPr lang="en-US" altLang="zh-CN" sz="3200" dirty="0"/>
              <a:t>【</a:t>
            </a:r>
            <a:r>
              <a:rPr lang="zh-CN" altLang="en-US" sz="3200" dirty="0"/>
              <a:t>创</a:t>
            </a:r>
            <a:r>
              <a:rPr lang="en-US" altLang="zh-CN" sz="3200" dirty="0"/>
              <a:t>1:1】</a:t>
            </a:r>
            <a:r>
              <a:rPr lang="zh-CN" altLang="en-US" sz="3200" dirty="0"/>
              <a:t>起初　神创造天地。</a:t>
            </a:r>
          </a:p>
          <a:p>
            <a:pPr marL="0" indent="0">
              <a:buNone/>
            </a:pPr>
            <a:r>
              <a:rPr lang="en-US" altLang="zh-CN" sz="3200" dirty="0"/>
              <a:t>【</a:t>
            </a:r>
            <a:r>
              <a:rPr lang="zh-CN" altLang="en-US" sz="3200" dirty="0"/>
              <a:t>创</a:t>
            </a:r>
            <a:r>
              <a:rPr lang="en-US" altLang="zh-CN" sz="3200" dirty="0"/>
              <a:t>1:2】</a:t>
            </a:r>
            <a:r>
              <a:rPr lang="zh-CN" altLang="en-US" sz="3200" dirty="0"/>
              <a:t>地是空虚混沌，渊面黑暗；　神的灵运行在水面上。</a:t>
            </a:r>
          </a:p>
          <a:p>
            <a:pPr marL="0" indent="0">
              <a:buNone/>
            </a:pPr>
            <a:r>
              <a:rPr lang="en-US" altLang="zh-CN" sz="3200" dirty="0"/>
              <a:t>【</a:t>
            </a:r>
            <a:r>
              <a:rPr lang="zh-CN" altLang="en-US" sz="3200" dirty="0"/>
              <a:t>创</a:t>
            </a:r>
            <a:r>
              <a:rPr lang="en-US" altLang="zh-CN" sz="3200" dirty="0"/>
              <a:t>1:26】</a:t>
            </a:r>
            <a:r>
              <a:rPr lang="zh-CN" altLang="en-US" sz="3200" dirty="0"/>
              <a:t>　神说：“我们要照着我们的形像，按着我们的样式造人，使他们管理海里的鱼、空中的鸟、地上的牲畜和全地，并地上所爬的一切昆虫。”</a:t>
            </a:r>
          </a:p>
          <a:p>
            <a:pPr marL="0" indent="0">
              <a:buNone/>
            </a:pPr>
            <a:r>
              <a:rPr lang="en-US" altLang="zh-CN" sz="3200" dirty="0"/>
              <a:t>【</a:t>
            </a:r>
            <a:r>
              <a:rPr lang="zh-CN" altLang="en-US" sz="3200" dirty="0"/>
              <a:t>创</a:t>
            </a:r>
            <a:r>
              <a:rPr lang="en-US" altLang="zh-CN" sz="3200" dirty="0"/>
              <a:t>1:27】</a:t>
            </a:r>
            <a:r>
              <a:rPr lang="zh-CN" altLang="en-US" sz="3200" dirty="0"/>
              <a:t>　神就照着自己的形像造人，乃是照着他的形像造男造女。</a:t>
            </a:r>
            <a:endParaRPr lang="en-SG" altLang="zh-CN" sz="3200" dirty="0"/>
          </a:p>
          <a:p>
            <a:pPr marL="0" indent="0">
              <a:buNone/>
            </a:pPr>
            <a:r>
              <a:rPr lang="en-US" altLang="zh-CN" sz="3200" dirty="0"/>
              <a:t>【</a:t>
            </a:r>
            <a:r>
              <a:rPr lang="zh-CN" altLang="en-US" sz="3200" dirty="0"/>
              <a:t>创</a:t>
            </a:r>
            <a:r>
              <a:rPr lang="en-US" altLang="zh-CN" sz="3200" dirty="0"/>
              <a:t>3:6】</a:t>
            </a:r>
            <a:r>
              <a:rPr lang="zh-CN" altLang="en-US" sz="3200" dirty="0"/>
              <a:t>于是，女人见那棵树的果子好作食物，也悦人的眼目，且是可喜爱的，能使人有智慧，就摘下果子来吃了；又给她丈夫，她丈夫也吃了。</a:t>
            </a:r>
          </a:p>
          <a:p>
            <a:pPr marL="0" indent="0">
              <a:buNone/>
            </a:pPr>
            <a:r>
              <a:rPr lang="en-US" altLang="zh-CN" sz="3200" dirty="0"/>
              <a:t>【</a:t>
            </a:r>
            <a:r>
              <a:rPr lang="zh-CN" altLang="en-US" sz="3200" dirty="0"/>
              <a:t>创</a:t>
            </a:r>
            <a:r>
              <a:rPr lang="en-US" altLang="zh-CN" sz="3200" dirty="0"/>
              <a:t>3:7】</a:t>
            </a:r>
            <a:r>
              <a:rPr lang="zh-CN" altLang="en-US" sz="3200" dirty="0"/>
              <a:t>他们二人的眼睛就明亮了，才知道自己是赤身露体，便拿无花果树的叶子，为自己编作裙子。</a:t>
            </a:r>
            <a:endParaRPr lang="en-SG" altLang="zh-CN" sz="3200" dirty="0"/>
          </a:p>
          <a:p>
            <a:pPr marL="0" indent="0">
              <a:buNone/>
            </a:pPr>
            <a:endParaRPr lang="en-SG" altLang="zh-CN" sz="3200" dirty="0"/>
          </a:p>
          <a:p>
            <a:pPr marL="0" lvl="0" indent="0">
              <a:lnSpc>
                <a:spcPct val="100000"/>
              </a:lnSpc>
              <a:spcBef>
                <a:spcPts val="0"/>
              </a:spcBef>
              <a:buNone/>
              <a:defRPr/>
            </a:pPr>
            <a:r>
              <a:rPr lang="en-US" altLang="zh-CN" sz="3200" dirty="0"/>
              <a:t>【</a:t>
            </a:r>
            <a:r>
              <a:rPr lang="zh-CN" altLang="en-US" sz="3200" dirty="0"/>
              <a:t>约</a:t>
            </a:r>
            <a:r>
              <a:rPr lang="en-US" altLang="zh-CN" sz="3200" dirty="0"/>
              <a:t>3:16】“</a:t>
            </a:r>
            <a:r>
              <a:rPr lang="zh-CN" altLang="en-US" sz="3200" dirty="0"/>
              <a:t>　神爱世人，甚至将他的独生子赐给他们，叫一切信他的，不至灭亡，反得永生。</a:t>
            </a:r>
            <a:endParaRPr lang="en-SG" altLang="zh-CN" sz="3200" dirty="0"/>
          </a:p>
          <a:p>
            <a:pPr marL="0" indent="0">
              <a:buNone/>
            </a:pPr>
            <a:endParaRPr lang="en-SG" sz="3200" dirty="0"/>
          </a:p>
        </p:txBody>
      </p:sp>
    </p:spTree>
    <p:extLst>
      <p:ext uri="{BB962C8B-B14F-4D97-AF65-F5344CB8AC3E}">
        <p14:creationId xmlns:p14="http://schemas.microsoft.com/office/powerpoint/2010/main" val="276737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p:txBody>
          <a:bodyPr/>
          <a:lstStyle/>
          <a:p>
            <a:r>
              <a:rPr lang="zh-CN" altLang="en-US" dirty="0"/>
              <a:t>为什么基督信仰是我的唯一出路？</a:t>
            </a:r>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p:txBody>
          <a:bodyPr/>
          <a:lstStyle/>
          <a:p>
            <a:r>
              <a:rPr lang="zh-CN" altLang="en-US" dirty="0"/>
              <a:t>基督信仰是什么？</a:t>
            </a:r>
            <a:endParaRPr lang="en-SG" altLang="zh-CN" dirty="0"/>
          </a:p>
          <a:p>
            <a:endParaRPr lang="en-SG" dirty="0"/>
          </a:p>
          <a:p>
            <a:r>
              <a:rPr lang="zh-CN" altLang="en-US" dirty="0"/>
              <a:t>如何成为基督徒，并得到救赎？</a:t>
            </a:r>
            <a:endParaRPr lang="en-SG" altLang="zh-CN" dirty="0"/>
          </a:p>
          <a:p>
            <a:endParaRPr lang="en-SG" dirty="0"/>
          </a:p>
          <a:p>
            <a:r>
              <a:rPr lang="zh-CN" altLang="en-US" dirty="0"/>
              <a:t>为什么这个救赎是完全的爱和接纳？</a:t>
            </a:r>
            <a:endParaRPr lang="en-SG" altLang="zh-CN" dirty="0"/>
          </a:p>
          <a:p>
            <a:endParaRPr lang="en-SG" dirty="0"/>
          </a:p>
          <a:p>
            <a:r>
              <a:rPr lang="zh-CN" altLang="en-US" dirty="0"/>
              <a:t>基督是如何爱我接纳我的，而我的生命又发生了哪些变化？</a:t>
            </a:r>
            <a:endParaRPr lang="en-SG" dirty="0"/>
          </a:p>
          <a:p>
            <a:endParaRPr lang="en-SG" dirty="0"/>
          </a:p>
        </p:txBody>
      </p:sp>
      <p:pic>
        <p:nvPicPr>
          <p:cNvPr id="12292" name="Picture 4" descr="Image result for DNA background">
            <a:extLst>
              <a:ext uri="{FF2B5EF4-FFF2-40B4-BE49-F238E27FC236}">
                <a16:creationId xmlns:a16="http://schemas.microsoft.com/office/drawing/2014/main" id="{3ED2E375-391F-4067-B974-1F8922B2B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535993">
            <a:off x="7723377" y="901427"/>
            <a:ext cx="6231167" cy="505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0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7949-3BF3-40D3-A238-885E749DB840}"/>
              </a:ext>
            </a:extLst>
          </p:cNvPr>
          <p:cNvSpPr>
            <a:spLocks noGrp="1"/>
          </p:cNvSpPr>
          <p:nvPr>
            <p:ph type="title"/>
          </p:nvPr>
        </p:nvSpPr>
        <p:spPr/>
        <p:txBody>
          <a:bodyPr/>
          <a:lstStyle/>
          <a:p>
            <a:r>
              <a:rPr lang="en-US" altLang="zh-CN" b="1" dirty="0"/>
              <a:t>《</a:t>
            </a:r>
            <a:r>
              <a:rPr lang="zh-CN" altLang="en-US" b="1" dirty="0"/>
              <a:t>圣经</a:t>
            </a:r>
            <a:r>
              <a:rPr lang="en-US" altLang="zh-CN" b="1" dirty="0"/>
              <a:t>》</a:t>
            </a:r>
            <a:endParaRPr lang="en-SG" b="1" dirty="0"/>
          </a:p>
        </p:txBody>
      </p:sp>
      <p:sp>
        <p:nvSpPr>
          <p:cNvPr id="3" name="Content Placeholder 2">
            <a:extLst>
              <a:ext uri="{FF2B5EF4-FFF2-40B4-BE49-F238E27FC236}">
                <a16:creationId xmlns:a16="http://schemas.microsoft.com/office/drawing/2014/main" id="{15CAA41C-0602-41E4-8C1F-83DAB7896C40}"/>
              </a:ext>
            </a:extLst>
          </p:cNvPr>
          <p:cNvSpPr>
            <a:spLocks noGrp="1"/>
          </p:cNvSpPr>
          <p:nvPr>
            <p:ph idx="1"/>
          </p:nvPr>
        </p:nvSpPr>
        <p:spPr>
          <a:xfrm>
            <a:off x="838200" y="1825624"/>
            <a:ext cx="10515600" cy="4869089"/>
          </a:xfrm>
          <a:blipFill>
            <a:blip r:embed="rId2"/>
            <a:tile tx="0" ty="0" sx="100000" sy="100000" flip="none" algn="tl"/>
          </a:blipFill>
        </p:spPr>
        <p:txBody>
          <a:bodyPr>
            <a:normAutofit/>
          </a:bodyPr>
          <a:lstStyle/>
          <a:p>
            <a:pPr marL="0" indent="0">
              <a:buNone/>
            </a:pPr>
            <a:r>
              <a:rPr lang="en-US" altLang="zh-CN" sz="3200" dirty="0"/>
              <a:t>【</a:t>
            </a:r>
            <a:r>
              <a:rPr lang="zh-CN" altLang="en-US" sz="3200" dirty="0"/>
              <a:t>罗</a:t>
            </a:r>
            <a:r>
              <a:rPr lang="en-US" altLang="zh-CN" sz="3200" dirty="0"/>
              <a:t>3:23】</a:t>
            </a:r>
            <a:r>
              <a:rPr lang="zh-CN" altLang="en-US" sz="3200" dirty="0"/>
              <a:t>因为世人都犯了罪，亏缺了　神的荣耀，</a:t>
            </a:r>
          </a:p>
          <a:p>
            <a:pPr marL="0" indent="0">
              <a:buNone/>
            </a:pPr>
            <a:r>
              <a:rPr lang="en-US" altLang="zh-CN" sz="3200" dirty="0"/>
              <a:t>【</a:t>
            </a:r>
            <a:r>
              <a:rPr lang="zh-CN" altLang="en-US" sz="3200" dirty="0"/>
              <a:t>罗</a:t>
            </a:r>
            <a:r>
              <a:rPr lang="en-US" altLang="zh-CN" sz="3200" dirty="0"/>
              <a:t>3:24】</a:t>
            </a:r>
            <a:r>
              <a:rPr lang="zh-CN" altLang="en-US" sz="3200" dirty="0"/>
              <a:t>如今却蒙　神的恩典，因基督耶稣的救赎，就白白地称义。</a:t>
            </a:r>
          </a:p>
          <a:p>
            <a:pPr marL="0" indent="0">
              <a:buNone/>
            </a:pPr>
            <a:r>
              <a:rPr lang="en-US" altLang="zh-CN" sz="3200" dirty="0"/>
              <a:t>【</a:t>
            </a:r>
            <a:r>
              <a:rPr lang="zh-CN" altLang="en-US" sz="3200" dirty="0"/>
              <a:t>罗</a:t>
            </a:r>
            <a:r>
              <a:rPr lang="en-US" altLang="zh-CN" sz="3200" dirty="0"/>
              <a:t>3:25】</a:t>
            </a:r>
            <a:r>
              <a:rPr lang="zh-CN" altLang="en-US" sz="3200" dirty="0"/>
              <a:t>　神设立耶稣作挽回祭，是凭着耶稣的血，藉着人的信，要显明　神的义。</a:t>
            </a:r>
            <a:endParaRPr lang="en-SG" sz="3200" dirty="0"/>
          </a:p>
        </p:txBody>
      </p:sp>
    </p:spTree>
    <p:extLst>
      <p:ext uri="{BB962C8B-B14F-4D97-AF65-F5344CB8AC3E}">
        <p14:creationId xmlns:p14="http://schemas.microsoft.com/office/powerpoint/2010/main" val="198561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p:txBody>
          <a:bodyPr/>
          <a:lstStyle/>
          <a:p>
            <a:r>
              <a:rPr lang="zh-CN" altLang="en-US" dirty="0"/>
              <a:t>为什么基督信仰是我的唯一出路？</a:t>
            </a:r>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p:txBody>
          <a:bodyPr/>
          <a:lstStyle/>
          <a:p>
            <a:r>
              <a:rPr lang="zh-CN" altLang="en-US" dirty="0"/>
              <a:t>基督信仰是什么？</a:t>
            </a:r>
            <a:endParaRPr lang="en-SG" altLang="zh-CN" dirty="0"/>
          </a:p>
          <a:p>
            <a:endParaRPr lang="en-SG" dirty="0"/>
          </a:p>
          <a:p>
            <a:r>
              <a:rPr lang="zh-CN" altLang="en-US" dirty="0"/>
              <a:t>如何成为基督徒，并得到救赎？</a:t>
            </a:r>
            <a:endParaRPr lang="en-SG" altLang="zh-CN" dirty="0"/>
          </a:p>
          <a:p>
            <a:endParaRPr lang="en-SG" dirty="0"/>
          </a:p>
          <a:p>
            <a:r>
              <a:rPr lang="zh-CN" altLang="en-US" dirty="0"/>
              <a:t>为什么这个救赎是完全的爱和接纳？</a:t>
            </a:r>
            <a:endParaRPr lang="en-SG" altLang="zh-CN" dirty="0"/>
          </a:p>
          <a:p>
            <a:endParaRPr lang="en-SG" dirty="0"/>
          </a:p>
          <a:p>
            <a:r>
              <a:rPr lang="zh-CN" altLang="en-US" dirty="0"/>
              <a:t>基督是如何爱我接纳我的，而我的生命又发生了哪些变化？</a:t>
            </a:r>
            <a:endParaRPr lang="en-SG" dirty="0"/>
          </a:p>
          <a:p>
            <a:endParaRPr lang="en-SG" dirty="0"/>
          </a:p>
        </p:txBody>
      </p:sp>
      <p:pic>
        <p:nvPicPr>
          <p:cNvPr id="12292" name="Picture 4" descr="Image result for DNA background">
            <a:extLst>
              <a:ext uri="{FF2B5EF4-FFF2-40B4-BE49-F238E27FC236}">
                <a16:creationId xmlns:a16="http://schemas.microsoft.com/office/drawing/2014/main" id="{3ED2E375-391F-4067-B974-1F8922B2B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535993">
            <a:off x="7723377" y="901427"/>
            <a:ext cx="6231167" cy="505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58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7949-3BF3-40D3-A238-885E749DB840}"/>
              </a:ext>
            </a:extLst>
          </p:cNvPr>
          <p:cNvSpPr>
            <a:spLocks noGrp="1"/>
          </p:cNvSpPr>
          <p:nvPr>
            <p:ph type="title"/>
          </p:nvPr>
        </p:nvSpPr>
        <p:spPr/>
        <p:txBody>
          <a:bodyPr/>
          <a:lstStyle/>
          <a:p>
            <a:r>
              <a:rPr lang="en-US" altLang="zh-CN" b="1" dirty="0"/>
              <a:t>《</a:t>
            </a:r>
            <a:r>
              <a:rPr lang="zh-CN" altLang="en-US" b="1" dirty="0"/>
              <a:t>圣经</a:t>
            </a:r>
            <a:r>
              <a:rPr lang="en-US" altLang="zh-CN" b="1" dirty="0"/>
              <a:t>》</a:t>
            </a:r>
            <a:endParaRPr lang="en-SG" b="1" dirty="0"/>
          </a:p>
        </p:txBody>
      </p:sp>
      <p:sp>
        <p:nvSpPr>
          <p:cNvPr id="3" name="Content Placeholder 2">
            <a:extLst>
              <a:ext uri="{FF2B5EF4-FFF2-40B4-BE49-F238E27FC236}">
                <a16:creationId xmlns:a16="http://schemas.microsoft.com/office/drawing/2014/main" id="{15CAA41C-0602-41E4-8C1F-83DAB7896C40}"/>
              </a:ext>
            </a:extLst>
          </p:cNvPr>
          <p:cNvSpPr>
            <a:spLocks noGrp="1"/>
          </p:cNvSpPr>
          <p:nvPr>
            <p:ph idx="1"/>
          </p:nvPr>
        </p:nvSpPr>
        <p:spPr>
          <a:xfrm>
            <a:off x="838200" y="1825624"/>
            <a:ext cx="10515600" cy="4869089"/>
          </a:xfrm>
          <a:blipFill>
            <a:blip r:embed="rId2"/>
            <a:tile tx="0" ty="0" sx="100000" sy="100000" flip="none" algn="tl"/>
          </a:blipFill>
        </p:spPr>
        <p:txBody>
          <a:bodyPr>
            <a:normAutofit/>
          </a:bodyPr>
          <a:lstStyle/>
          <a:p>
            <a:pPr marL="0" indent="0">
              <a:buNone/>
            </a:pPr>
            <a:r>
              <a:rPr lang="en-US" altLang="zh-CN" sz="3200" dirty="0"/>
              <a:t>【</a:t>
            </a:r>
            <a:r>
              <a:rPr lang="zh-CN" altLang="en-US" sz="3200" dirty="0"/>
              <a:t>诗</a:t>
            </a:r>
            <a:r>
              <a:rPr lang="en-US" altLang="zh-CN" sz="3200" dirty="0"/>
              <a:t>103:8-14】</a:t>
            </a:r>
            <a:r>
              <a:rPr lang="zh-CN" altLang="en-US" sz="3200" dirty="0"/>
              <a:t>耶和华有怜悯，有恩典，不轻易发怒，且有丰盛的慈爱。他不长久责备，也不永远怀怒。他没有按我们的罪过待我们，也没有照我们的罪孽报应我们。天离地何等的高，他的慈爱向敬畏他的人也是何等的大；东离西有多远，他叫我们的过犯离我们也有多远。父亲怎样怜恤他的儿女，耶和华也怎样怜恤敬畏他的人。因为他知道我们的本体，思念我们不过是尘土。</a:t>
            </a:r>
            <a:endParaRPr lang="en-SG" altLang="zh-CN" sz="3200" dirty="0"/>
          </a:p>
          <a:p>
            <a:pPr marL="0" indent="0">
              <a:buNone/>
            </a:pPr>
            <a:endParaRPr lang="en-SG" sz="3200" dirty="0"/>
          </a:p>
          <a:p>
            <a:pPr marL="0" indent="0">
              <a:buNone/>
            </a:pPr>
            <a:r>
              <a:rPr lang="en-US" altLang="zh-CN" sz="3200" dirty="0"/>
              <a:t>【</a:t>
            </a:r>
            <a:r>
              <a:rPr lang="zh-CN" altLang="en-US" sz="3200" dirty="0"/>
              <a:t>罗</a:t>
            </a:r>
            <a:r>
              <a:rPr lang="en-US" altLang="zh-CN" sz="3200" dirty="0"/>
              <a:t>15:7】</a:t>
            </a:r>
            <a:r>
              <a:rPr lang="zh-CN" altLang="en-US" sz="3200" dirty="0"/>
              <a:t>所以你们要彼此接纳，如同基督接纳你们一样，使荣耀归与　神。</a:t>
            </a:r>
            <a:endParaRPr lang="en-SG" sz="3200" dirty="0"/>
          </a:p>
          <a:p>
            <a:pPr marL="0" indent="0">
              <a:buNone/>
            </a:pPr>
            <a:endParaRPr lang="en-SG" sz="3200" dirty="0"/>
          </a:p>
        </p:txBody>
      </p:sp>
    </p:spTree>
    <p:extLst>
      <p:ext uri="{BB962C8B-B14F-4D97-AF65-F5344CB8AC3E}">
        <p14:creationId xmlns:p14="http://schemas.microsoft.com/office/powerpoint/2010/main" val="268935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p:txBody>
          <a:bodyPr/>
          <a:lstStyle/>
          <a:p>
            <a:r>
              <a:rPr lang="zh-CN" altLang="en-US" dirty="0"/>
              <a:t>为什么基督信仰是我的唯一出路？</a:t>
            </a:r>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p:txBody>
          <a:bodyPr/>
          <a:lstStyle/>
          <a:p>
            <a:r>
              <a:rPr lang="zh-CN" altLang="en-US" dirty="0"/>
              <a:t>基督信仰是什么？</a:t>
            </a:r>
            <a:endParaRPr lang="en-SG" altLang="zh-CN" dirty="0"/>
          </a:p>
          <a:p>
            <a:endParaRPr lang="en-SG" dirty="0"/>
          </a:p>
          <a:p>
            <a:r>
              <a:rPr lang="zh-CN" altLang="en-US" dirty="0"/>
              <a:t>如何成为基督徒，并得到救赎？</a:t>
            </a:r>
            <a:endParaRPr lang="en-SG" altLang="zh-CN" dirty="0"/>
          </a:p>
          <a:p>
            <a:endParaRPr lang="en-SG" dirty="0"/>
          </a:p>
          <a:p>
            <a:r>
              <a:rPr lang="zh-CN" altLang="en-US" dirty="0"/>
              <a:t>为什么这个救赎是完全的爱和接纳？</a:t>
            </a:r>
            <a:endParaRPr lang="en-SG" altLang="zh-CN" dirty="0"/>
          </a:p>
          <a:p>
            <a:endParaRPr lang="en-SG" dirty="0"/>
          </a:p>
          <a:p>
            <a:r>
              <a:rPr lang="zh-CN" altLang="en-US" dirty="0"/>
              <a:t>基督是如何爱我接纳我的，而我的生命又发生了哪些变化？</a:t>
            </a:r>
            <a:endParaRPr lang="en-SG" dirty="0"/>
          </a:p>
          <a:p>
            <a:endParaRPr lang="en-SG" dirty="0"/>
          </a:p>
        </p:txBody>
      </p:sp>
      <p:pic>
        <p:nvPicPr>
          <p:cNvPr id="12292" name="Picture 4" descr="Image result for DNA background">
            <a:extLst>
              <a:ext uri="{FF2B5EF4-FFF2-40B4-BE49-F238E27FC236}">
                <a16:creationId xmlns:a16="http://schemas.microsoft.com/office/drawing/2014/main" id="{3ED2E375-391F-4067-B974-1F8922B2B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535993">
            <a:off x="7723377" y="901427"/>
            <a:ext cx="6231167" cy="505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4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lated image">
            <a:extLst>
              <a:ext uri="{FF2B5EF4-FFF2-40B4-BE49-F238E27FC236}">
                <a16:creationId xmlns:a16="http://schemas.microsoft.com/office/drawing/2014/main" id="{158B0D1C-3FB8-432D-ACAE-890E7FA8B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670" y="-599440"/>
            <a:ext cx="6042660" cy="805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92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NA background">
            <a:extLst>
              <a:ext uri="{FF2B5EF4-FFF2-40B4-BE49-F238E27FC236}">
                <a16:creationId xmlns:a16="http://schemas.microsoft.com/office/drawing/2014/main" id="{FF67A6A1-EFBA-4028-A1FE-523C2FF50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p:txBody>
          <a:bodyPr/>
          <a:lstStyle/>
          <a:p>
            <a:r>
              <a:rPr lang="en-SG" dirty="0"/>
              <a:t>DNA </a:t>
            </a:r>
            <a:r>
              <a:rPr lang="en-US" altLang="zh-CN" dirty="0"/>
              <a:t>VS LNA</a:t>
            </a:r>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p:txBody>
          <a:bodyPr/>
          <a:lstStyle/>
          <a:p>
            <a:r>
              <a:rPr lang="en-SG" dirty="0"/>
              <a:t>Deoxyribonucleic Acid</a:t>
            </a:r>
          </a:p>
          <a:p>
            <a:r>
              <a:rPr lang="en-SG" dirty="0"/>
              <a:t>/</a:t>
            </a:r>
            <a:r>
              <a:rPr lang="en-SG" dirty="0" err="1"/>
              <a:t>dɪˌɒksɪrʌɪbəʊnju</a:t>
            </a:r>
            <a:r>
              <a:rPr lang="en-SG" dirty="0"/>
              <a:t>ːˈ</a:t>
            </a:r>
            <a:r>
              <a:rPr lang="en-SG" dirty="0" err="1"/>
              <a:t>kleɪɪk</a:t>
            </a:r>
            <a:r>
              <a:rPr lang="en-SG" dirty="0"/>
              <a:t>/</a:t>
            </a:r>
          </a:p>
          <a:p>
            <a:r>
              <a:rPr lang="zh-CN" altLang="en-US" dirty="0"/>
              <a:t>人体生命的蓝图和配方</a:t>
            </a:r>
            <a:endParaRPr lang="en-SG" altLang="zh-CN" dirty="0"/>
          </a:p>
          <a:p>
            <a:endParaRPr lang="en-SG" dirty="0"/>
          </a:p>
          <a:p>
            <a:endParaRPr lang="en-SG" dirty="0"/>
          </a:p>
          <a:p>
            <a:r>
              <a:rPr lang="en-US" altLang="zh-CN" dirty="0"/>
              <a:t>LNA = Love and Accept=</a:t>
            </a:r>
            <a:r>
              <a:rPr lang="zh-CN" altLang="en-US" dirty="0"/>
              <a:t>爱与接纳</a:t>
            </a:r>
            <a:endParaRPr lang="en-US" altLang="zh-CN" dirty="0"/>
          </a:p>
          <a:p>
            <a:r>
              <a:rPr lang="zh-CN" altLang="en-US" dirty="0"/>
              <a:t>灵魂生命的蓝图和配方</a:t>
            </a:r>
            <a:endParaRPr lang="en-SG" dirty="0"/>
          </a:p>
        </p:txBody>
      </p:sp>
    </p:spTree>
    <p:extLst>
      <p:ext uri="{BB962C8B-B14F-4D97-AF65-F5344CB8AC3E}">
        <p14:creationId xmlns:p14="http://schemas.microsoft.com/office/powerpoint/2010/main" val="27861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p:txBody>
          <a:bodyPr/>
          <a:lstStyle/>
          <a:p>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p:txBody>
          <a:bodyPr/>
          <a:lstStyle/>
          <a:p>
            <a:endParaRPr lang="en-SG"/>
          </a:p>
        </p:txBody>
      </p:sp>
      <p:pic>
        <p:nvPicPr>
          <p:cNvPr id="17410" name="Picture 2" descr="Image result for éåº¸">
            <a:extLst>
              <a:ext uri="{FF2B5EF4-FFF2-40B4-BE49-F238E27FC236}">
                <a16:creationId xmlns:a16="http://schemas.microsoft.com/office/drawing/2014/main" id="{1EAD5AB5-7DC1-42F1-8AB9-5F7E0C7C2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03"/>
            <a:ext cx="12192000" cy="68721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BA4935-B31F-4DCF-BF6A-5FB64B0E064C}"/>
              </a:ext>
            </a:extLst>
          </p:cNvPr>
          <p:cNvSpPr/>
          <p:nvPr/>
        </p:nvSpPr>
        <p:spPr>
          <a:xfrm>
            <a:off x="0" y="0"/>
            <a:ext cx="6318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a:extLst>
              <a:ext uri="{FF2B5EF4-FFF2-40B4-BE49-F238E27FC236}">
                <a16:creationId xmlns:a16="http://schemas.microsoft.com/office/drawing/2014/main" id="{68712FE0-A02D-478F-84EF-898302B16E16}"/>
              </a:ext>
            </a:extLst>
          </p:cNvPr>
          <p:cNvSpPr/>
          <p:nvPr/>
        </p:nvSpPr>
        <p:spPr>
          <a:xfrm>
            <a:off x="6318913" y="3657600"/>
            <a:ext cx="5886734" cy="3200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a:extLst>
              <a:ext uri="{FF2B5EF4-FFF2-40B4-BE49-F238E27FC236}">
                <a16:creationId xmlns:a16="http://schemas.microsoft.com/office/drawing/2014/main" id="{6613DC32-2249-4973-B037-05F1E89E1FEA}"/>
              </a:ext>
            </a:extLst>
          </p:cNvPr>
          <p:cNvSpPr/>
          <p:nvPr/>
        </p:nvSpPr>
        <p:spPr>
          <a:xfrm>
            <a:off x="6318913" y="4353636"/>
            <a:ext cx="5886734" cy="2504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61886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accent4">
              <a:lumMod val="40000"/>
              <a:lumOff val="6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1278-1588-4169-AED7-F7954AECD2AE}"/>
              </a:ext>
            </a:extLst>
          </p:cNvPr>
          <p:cNvSpPr>
            <a:spLocks noGrp="1"/>
          </p:cNvSpPr>
          <p:nvPr>
            <p:ph type="title"/>
          </p:nvPr>
        </p:nvSpPr>
        <p:spPr/>
        <p:txBody>
          <a:bodyPr/>
          <a:lstStyle/>
          <a:p>
            <a:r>
              <a:rPr lang="zh-CN" altLang="en-US" b="1" dirty="0"/>
              <a:t>慕容复</a:t>
            </a:r>
            <a:endParaRPr lang="en-SG" b="1" dirty="0"/>
          </a:p>
        </p:txBody>
      </p:sp>
      <p:sp>
        <p:nvSpPr>
          <p:cNvPr id="3" name="Content Placeholder 2">
            <a:extLst>
              <a:ext uri="{FF2B5EF4-FFF2-40B4-BE49-F238E27FC236}">
                <a16:creationId xmlns:a16="http://schemas.microsoft.com/office/drawing/2014/main" id="{156099A3-DC79-49B1-877D-0A2834F505F1}"/>
              </a:ext>
            </a:extLst>
          </p:cNvPr>
          <p:cNvSpPr>
            <a:spLocks noGrp="1"/>
          </p:cNvSpPr>
          <p:nvPr>
            <p:ph idx="1"/>
          </p:nvPr>
        </p:nvSpPr>
        <p:spPr/>
        <p:txBody>
          <a:bodyPr/>
          <a:lstStyle/>
          <a:p>
            <a:pPr marL="0" indent="0">
              <a:buNone/>
            </a:pPr>
            <a:r>
              <a:rPr lang="zh-CN" altLang="en-US" dirty="0"/>
              <a:t>宫女向慕容复问：‘请问公子！公子生平在什么地方最是快乐逍遥？’ </a:t>
            </a:r>
            <a:br>
              <a:rPr lang="zh-CN" altLang="en-US" dirty="0"/>
            </a:br>
            <a:r>
              <a:rPr lang="zh-CN" altLang="en-US" dirty="0"/>
              <a:t>　　　　这问题慕容复曾听她问过四五十人，但问到自己之时，突然间张口结舌，答不上来。他一生营营役役，不断为兴复燕国而奔走，可说从未有过什么快乐之时。别人瞧他年少英俊，武功高强，名满天下，江湖上对之无不敬畏，自必志得意满，但他内心，实在是从来没感到真正快乐过。他呆了一呆，说道：‘要我觉得真正快乐，那是将来，不是过去。</a:t>
            </a:r>
            <a:endParaRPr lang="en-SG" altLang="zh-CN" dirty="0"/>
          </a:p>
          <a:p>
            <a:pPr marL="0" indent="0">
              <a:buNone/>
            </a:pPr>
            <a:endParaRPr lang="en-SG" dirty="0"/>
          </a:p>
        </p:txBody>
      </p:sp>
    </p:spTree>
    <p:extLst>
      <p:ext uri="{BB962C8B-B14F-4D97-AF65-F5344CB8AC3E}">
        <p14:creationId xmlns:p14="http://schemas.microsoft.com/office/powerpoint/2010/main" val="172620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Related image">
            <a:extLst>
              <a:ext uri="{FF2B5EF4-FFF2-40B4-BE49-F238E27FC236}">
                <a16:creationId xmlns:a16="http://schemas.microsoft.com/office/drawing/2014/main" id="{8759C3B4-4233-4CE2-85B9-0256C72D6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280" y="2546547"/>
            <a:ext cx="5977720" cy="43114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p:txBody>
          <a:bodyPr/>
          <a:lstStyle/>
          <a:p>
            <a:r>
              <a:rPr lang="zh-CN" altLang="en-US" dirty="0"/>
              <a:t>小孩子的内心世界</a:t>
            </a:r>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p:txBody>
          <a:bodyPr/>
          <a:lstStyle/>
          <a:p>
            <a:r>
              <a:rPr lang="zh-CN" altLang="en-US" dirty="0"/>
              <a:t>通过外界的刺激探索身体</a:t>
            </a:r>
            <a:endParaRPr lang="en-SG" altLang="zh-CN" dirty="0"/>
          </a:p>
          <a:p>
            <a:endParaRPr lang="en-SG" altLang="zh-CN" dirty="0"/>
          </a:p>
          <a:p>
            <a:r>
              <a:rPr lang="zh-CN" altLang="en-US" dirty="0"/>
              <a:t>透过语言能力差别个体差异</a:t>
            </a:r>
            <a:endParaRPr lang="en-SG" altLang="zh-CN" dirty="0"/>
          </a:p>
          <a:p>
            <a:endParaRPr lang="en-SG" altLang="zh-CN" dirty="0"/>
          </a:p>
          <a:p>
            <a:r>
              <a:rPr lang="zh-CN" altLang="en-US" dirty="0"/>
              <a:t>透过模仿大人和大人们的评价了解自己</a:t>
            </a:r>
            <a:endParaRPr lang="en-SG" altLang="zh-CN" dirty="0"/>
          </a:p>
          <a:p>
            <a:endParaRPr lang="en-SG" dirty="0"/>
          </a:p>
        </p:txBody>
      </p:sp>
    </p:spTree>
    <p:extLst>
      <p:ext uri="{BB962C8B-B14F-4D97-AF65-F5344CB8AC3E}">
        <p14:creationId xmlns:p14="http://schemas.microsoft.com/office/powerpoint/2010/main" val="3790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lated image">
            <a:extLst>
              <a:ext uri="{FF2B5EF4-FFF2-40B4-BE49-F238E27FC236}">
                <a16:creationId xmlns:a16="http://schemas.microsoft.com/office/drawing/2014/main" id="{E5351CD4-1C60-4315-9CA4-D2B63270C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811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p:txBody>
          <a:bodyPr/>
          <a:lstStyle/>
          <a:p>
            <a:r>
              <a:rPr lang="zh-CN" altLang="en-US" dirty="0"/>
              <a:t>青年的思想领域</a:t>
            </a:r>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p:txBody>
          <a:bodyPr/>
          <a:lstStyle/>
          <a:p>
            <a:r>
              <a:rPr lang="zh-CN" altLang="en-US" dirty="0"/>
              <a:t>通过与人交往确定关系和定位</a:t>
            </a:r>
            <a:endParaRPr lang="en-SG" altLang="zh-CN" dirty="0"/>
          </a:p>
          <a:p>
            <a:endParaRPr lang="en-SG" dirty="0"/>
          </a:p>
          <a:p>
            <a:r>
              <a:rPr lang="zh-CN" altLang="en-US" dirty="0"/>
              <a:t>通过社会实践确定自己的理想和兴趣</a:t>
            </a:r>
            <a:endParaRPr lang="en-SG" altLang="zh-CN" dirty="0"/>
          </a:p>
          <a:p>
            <a:endParaRPr lang="en-SG" dirty="0"/>
          </a:p>
          <a:p>
            <a:r>
              <a:rPr lang="zh-CN" altLang="en-US" dirty="0"/>
              <a:t>透过自省和反思认识自己的价值</a:t>
            </a:r>
            <a:endParaRPr lang="en-SG" dirty="0"/>
          </a:p>
        </p:txBody>
      </p:sp>
    </p:spTree>
    <p:extLst>
      <p:ext uri="{BB962C8B-B14F-4D97-AF65-F5344CB8AC3E}">
        <p14:creationId xmlns:p14="http://schemas.microsoft.com/office/powerpoint/2010/main" val="291848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p:txBody>
          <a:bodyPr/>
          <a:lstStyle/>
          <a:p>
            <a:r>
              <a:rPr lang="zh-CN" altLang="en-US" dirty="0"/>
              <a:t>成年人的三观</a:t>
            </a:r>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p:txBody>
          <a:bodyPr/>
          <a:lstStyle/>
          <a:p>
            <a:r>
              <a:rPr lang="zh-CN" altLang="en-US" dirty="0"/>
              <a:t>独立和劳动</a:t>
            </a:r>
            <a:endParaRPr lang="en-SG" altLang="zh-CN" dirty="0"/>
          </a:p>
          <a:p>
            <a:endParaRPr lang="en-SG" dirty="0"/>
          </a:p>
          <a:p>
            <a:r>
              <a:rPr lang="zh-CN" altLang="en-US" dirty="0"/>
              <a:t>责任和义务</a:t>
            </a:r>
            <a:endParaRPr lang="en-SG" altLang="zh-CN" dirty="0"/>
          </a:p>
          <a:p>
            <a:endParaRPr lang="en-SG" dirty="0"/>
          </a:p>
          <a:p>
            <a:r>
              <a:rPr lang="zh-CN" altLang="en-US" dirty="0"/>
              <a:t>追求和实现</a:t>
            </a:r>
            <a:endParaRPr lang="en-SG" dirty="0"/>
          </a:p>
        </p:txBody>
      </p:sp>
      <p:pic>
        <p:nvPicPr>
          <p:cNvPr id="14338" name="Picture 2" descr="Image result for èåº èæ¯">
            <a:extLst>
              <a:ext uri="{FF2B5EF4-FFF2-40B4-BE49-F238E27FC236}">
                <a16:creationId xmlns:a16="http://schemas.microsoft.com/office/drawing/2014/main" id="{9F50D544-5B08-428E-8524-E16BCC422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564" y="3530159"/>
            <a:ext cx="4658436" cy="412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a:xfrm>
            <a:off x="838200" y="365125"/>
            <a:ext cx="10515600" cy="1325563"/>
          </a:xfrm>
        </p:spPr>
        <p:txBody>
          <a:bodyPr/>
          <a:lstStyle/>
          <a:p>
            <a:r>
              <a:rPr lang="zh-CN" altLang="en-US" dirty="0"/>
              <a:t>人生的魔咒</a:t>
            </a:r>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a:xfrm>
            <a:off x="838200" y="2055813"/>
            <a:ext cx="10515600" cy="4351338"/>
          </a:xfrm>
        </p:spPr>
        <p:txBody>
          <a:bodyPr/>
          <a:lstStyle/>
          <a:p>
            <a:r>
              <a:rPr lang="zh-CN" altLang="en-US" dirty="0"/>
              <a:t>没有完整的人性</a:t>
            </a:r>
            <a:endParaRPr lang="en-SG" altLang="zh-CN" dirty="0"/>
          </a:p>
          <a:p>
            <a:endParaRPr lang="en-SG" dirty="0"/>
          </a:p>
          <a:p>
            <a:r>
              <a:rPr lang="zh-CN" altLang="en-US" dirty="0"/>
              <a:t>没有完整的家庭、学校、工作</a:t>
            </a:r>
            <a:endParaRPr lang="en-SG" altLang="zh-CN" dirty="0"/>
          </a:p>
          <a:p>
            <a:endParaRPr lang="en-SG" dirty="0"/>
          </a:p>
          <a:p>
            <a:r>
              <a:rPr lang="zh-CN" altLang="en-US" dirty="0"/>
              <a:t>没有完全的爱</a:t>
            </a:r>
            <a:endParaRPr lang="en-SG" dirty="0"/>
          </a:p>
        </p:txBody>
      </p:sp>
      <p:pic>
        <p:nvPicPr>
          <p:cNvPr id="5" name="Picture 4" descr="Image result for DNA background">
            <a:extLst>
              <a:ext uri="{FF2B5EF4-FFF2-40B4-BE49-F238E27FC236}">
                <a16:creationId xmlns:a16="http://schemas.microsoft.com/office/drawing/2014/main" id="{D3B2CF0E-DD37-4E60-AA70-A01824F92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535993">
            <a:off x="7723377" y="901427"/>
            <a:ext cx="6231167" cy="505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Image result for NUS yale">
            <a:extLst>
              <a:ext uri="{FF2B5EF4-FFF2-40B4-BE49-F238E27FC236}">
                <a16:creationId xmlns:a16="http://schemas.microsoft.com/office/drawing/2014/main" id="{C72259FF-8EB2-4A98-870C-44B1A7BEE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929" y="1416365"/>
            <a:ext cx="7156036" cy="4025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D64D0C-8057-489D-9B22-343DCE717D71}"/>
              </a:ext>
            </a:extLst>
          </p:cNvPr>
          <p:cNvSpPr>
            <a:spLocks noGrp="1"/>
          </p:cNvSpPr>
          <p:nvPr>
            <p:ph type="title"/>
          </p:nvPr>
        </p:nvSpPr>
        <p:spPr/>
        <p:txBody>
          <a:bodyPr/>
          <a:lstStyle/>
          <a:p>
            <a:r>
              <a:rPr lang="zh-CN" altLang="en-US" dirty="0"/>
              <a:t>心洞是如何给我们漏油的</a:t>
            </a:r>
            <a:r>
              <a:rPr lang="en-SG" altLang="zh-CN" dirty="0"/>
              <a:t>…</a:t>
            </a:r>
            <a:endParaRPr lang="en-SG" dirty="0"/>
          </a:p>
        </p:txBody>
      </p:sp>
      <p:sp>
        <p:nvSpPr>
          <p:cNvPr id="3" name="Content Placeholder 2">
            <a:extLst>
              <a:ext uri="{FF2B5EF4-FFF2-40B4-BE49-F238E27FC236}">
                <a16:creationId xmlns:a16="http://schemas.microsoft.com/office/drawing/2014/main" id="{FBAC4042-EA5B-4420-959F-5758C8728798}"/>
              </a:ext>
            </a:extLst>
          </p:cNvPr>
          <p:cNvSpPr>
            <a:spLocks noGrp="1"/>
          </p:cNvSpPr>
          <p:nvPr>
            <p:ph idx="1"/>
          </p:nvPr>
        </p:nvSpPr>
        <p:spPr/>
        <p:txBody>
          <a:bodyPr/>
          <a:lstStyle/>
          <a:p>
            <a:r>
              <a:rPr lang="zh-CN" altLang="en-US" dirty="0"/>
              <a:t>学业、事业</a:t>
            </a:r>
            <a:endParaRPr lang="en-SG" altLang="zh-CN" dirty="0"/>
          </a:p>
          <a:p>
            <a:endParaRPr lang="en-SG" dirty="0"/>
          </a:p>
          <a:p>
            <a:r>
              <a:rPr lang="zh-CN" altLang="en-US" dirty="0"/>
              <a:t>友情、爱情、亲情</a:t>
            </a:r>
            <a:endParaRPr lang="en-SG" altLang="zh-CN" dirty="0"/>
          </a:p>
          <a:p>
            <a:endParaRPr lang="en-SG" dirty="0"/>
          </a:p>
          <a:p>
            <a:r>
              <a:rPr lang="zh-CN" altLang="en-US" dirty="0"/>
              <a:t>精神健康</a:t>
            </a:r>
            <a:endParaRPr lang="en-SG" dirty="0"/>
          </a:p>
        </p:txBody>
      </p:sp>
      <p:pic>
        <p:nvPicPr>
          <p:cNvPr id="12294" name="Picture 6" descr="Image result for é«æ¶æ¡¥èªæå°å¹´">
            <a:extLst>
              <a:ext uri="{FF2B5EF4-FFF2-40B4-BE49-F238E27FC236}">
                <a16:creationId xmlns:a16="http://schemas.microsoft.com/office/drawing/2014/main" id="{080A4E05-3D52-4986-A256-94D27AFC24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978" y="1416365"/>
            <a:ext cx="7145987" cy="402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30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29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1229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22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797</TotalTime>
  <Words>1514</Words>
  <Application>Microsoft Office PowerPoint</Application>
  <PresentationFormat>宽屏</PresentationFormat>
  <Paragraphs>258</Paragraphs>
  <Slides>18</Slides>
  <Notes>15</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18</vt:i4>
      </vt:variant>
    </vt:vector>
  </HeadingPairs>
  <TitlesOfParts>
    <vt:vector size="22" baseType="lpstr">
      <vt:lpstr>Arial</vt:lpstr>
      <vt:lpstr>Calibri</vt:lpstr>
      <vt:lpstr>Calibri Light</vt:lpstr>
      <vt:lpstr>Office Theme</vt:lpstr>
      <vt:lpstr>LNA</vt:lpstr>
      <vt:lpstr>DNA VS LNA</vt:lpstr>
      <vt:lpstr>PowerPoint 演示文稿</vt:lpstr>
      <vt:lpstr>慕容复</vt:lpstr>
      <vt:lpstr>小孩子的内心世界</vt:lpstr>
      <vt:lpstr>青年的思想领域</vt:lpstr>
      <vt:lpstr>成年人的三观</vt:lpstr>
      <vt:lpstr>人生的魔咒</vt:lpstr>
      <vt:lpstr>心洞是如何给我们漏油的…</vt:lpstr>
      <vt:lpstr>如何填补心洞</vt:lpstr>
      <vt:lpstr>为什么基督信仰是我的唯一出路？</vt:lpstr>
      <vt:lpstr>《圣经》</vt:lpstr>
      <vt:lpstr>为什么基督信仰是我的唯一出路？</vt:lpstr>
      <vt:lpstr>《圣经》</vt:lpstr>
      <vt:lpstr>为什么基督信仰是我的唯一出路？</vt:lpstr>
      <vt:lpstr>《圣经》</vt:lpstr>
      <vt:lpstr>为什么基督信仰是我的唯一出路？</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 Meng</dc:creator>
  <cp:lastModifiedBy>Rainbow Home Christian Church</cp:lastModifiedBy>
  <cp:revision>33</cp:revision>
  <dcterms:created xsi:type="dcterms:W3CDTF">2019-06-29T06:30:42Z</dcterms:created>
  <dcterms:modified xsi:type="dcterms:W3CDTF">2019-07-01T15:30:22Z</dcterms:modified>
</cp:coreProperties>
</file>